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74" r:id="rId2"/>
    <p:sldId id="339" r:id="rId3"/>
    <p:sldId id="348" r:id="rId4"/>
    <p:sldId id="347" r:id="rId5"/>
    <p:sldId id="400" r:id="rId6"/>
    <p:sldId id="399" r:id="rId7"/>
    <p:sldId id="340" r:id="rId8"/>
    <p:sldId id="397" r:id="rId9"/>
    <p:sldId id="352" r:id="rId10"/>
    <p:sldId id="401" r:id="rId11"/>
    <p:sldId id="353" r:id="rId12"/>
    <p:sldId id="354" r:id="rId13"/>
    <p:sldId id="355" r:id="rId14"/>
    <p:sldId id="286" r:id="rId15"/>
    <p:sldId id="287" r:id="rId16"/>
    <p:sldId id="289" r:id="rId17"/>
    <p:sldId id="344" r:id="rId18"/>
    <p:sldId id="290" r:id="rId19"/>
    <p:sldId id="291" r:id="rId20"/>
    <p:sldId id="292" r:id="rId21"/>
    <p:sldId id="345" r:id="rId22"/>
    <p:sldId id="346" r:id="rId23"/>
    <p:sldId id="301" r:id="rId24"/>
    <p:sldId id="296" r:id="rId25"/>
    <p:sldId id="297" r:id="rId26"/>
    <p:sldId id="298" r:id="rId27"/>
    <p:sldId id="349" r:id="rId28"/>
    <p:sldId id="350" r:id="rId29"/>
    <p:sldId id="356" r:id="rId30"/>
    <p:sldId id="357" r:id="rId31"/>
    <p:sldId id="358" r:id="rId32"/>
    <p:sldId id="359" r:id="rId33"/>
    <p:sldId id="360" r:id="rId34"/>
    <p:sldId id="275" r:id="rId35"/>
    <p:sldId id="276" r:id="rId36"/>
    <p:sldId id="277" r:id="rId37"/>
    <p:sldId id="341" r:id="rId38"/>
    <p:sldId id="278" r:id="rId39"/>
    <p:sldId id="279" r:id="rId40"/>
    <p:sldId id="280" r:id="rId41"/>
    <p:sldId id="342" r:id="rId42"/>
    <p:sldId id="281" r:id="rId43"/>
    <p:sldId id="282" r:id="rId44"/>
    <p:sldId id="283" r:id="rId45"/>
    <p:sldId id="284" r:id="rId46"/>
    <p:sldId id="285" r:id="rId47"/>
    <p:sldId id="343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428" r:id="rId75"/>
    <p:sldId id="429" r:id="rId76"/>
    <p:sldId id="430" r:id="rId77"/>
    <p:sldId id="431" r:id="rId78"/>
    <p:sldId id="432" r:id="rId79"/>
    <p:sldId id="433" r:id="rId80"/>
    <p:sldId id="434" r:id="rId81"/>
    <p:sldId id="435" r:id="rId82"/>
    <p:sldId id="436" r:id="rId83"/>
    <p:sldId id="437" r:id="rId84"/>
    <p:sldId id="438" r:id="rId85"/>
    <p:sldId id="439" r:id="rId86"/>
    <p:sldId id="440" r:id="rId87"/>
    <p:sldId id="441" r:id="rId88"/>
    <p:sldId id="442" r:id="rId89"/>
    <p:sldId id="443" r:id="rId90"/>
    <p:sldId id="444" r:id="rId91"/>
    <p:sldId id="445" r:id="rId92"/>
    <p:sldId id="446" r:id="rId93"/>
    <p:sldId id="447" r:id="rId94"/>
    <p:sldId id="448" r:id="rId95"/>
    <p:sldId id="449" r:id="rId96"/>
    <p:sldId id="450" r:id="rId97"/>
    <p:sldId id="451" r:id="rId98"/>
    <p:sldId id="452" r:id="rId99"/>
    <p:sldId id="453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94" autoAdjust="0"/>
  </p:normalViewPr>
  <p:slideViewPr>
    <p:cSldViewPr>
      <p:cViewPr varScale="1">
        <p:scale>
          <a:sx n="121" d="100"/>
          <a:sy n="121" d="100"/>
        </p:scale>
        <p:origin x="-13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3C8AF-533D-4239-A6C6-2D0C780EB94B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71E3B-F6BA-4708-AD19-54292B4C66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0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Turtle_(syntax)" TargetMode="External"/><Relationship Id="rId3" Type="http://schemas.openxmlformats.org/officeDocument/2006/relationships/hyperlink" Target="http://en.wikipedia.org/wiki/W3C" TargetMode="External"/><Relationship Id="rId7" Type="http://schemas.openxmlformats.org/officeDocument/2006/relationships/hyperlink" Target="http://en.wikipedia.org/wiki/Serialisation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XML" TargetMode="External"/><Relationship Id="rId5" Type="http://schemas.openxmlformats.org/officeDocument/2006/relationships/hyperlink" Target="http://en.wikipedia.org/wiki/Resource_Description_Framework" TargetMode="External"/><Relationship Id="rId4" Type="http://schemas.openxmlformats.org/officeDocument/2006/relationships/hyperlink" Target="http://en.wikipedia.org/wiki/Serialization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Turtle_(syntax)" TargetMode="External"/><Relationship Id="rId3" Type="http://schemas.openxmlformats.org/officeDocument/2006/relationships/hyperlink" Target="http://en.wikipedia.org/wiki/W3C" TargetMode="External"/><Relationship Id="rId7" Type="http://schemas.openxmlformats.org/officeDocument/2006/relationships/hyperlink" Target="http://en.wikipedia.org/wiki/Serialisation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XML" TargetMode="External"/><Relationship Id="rId5" Type="http://schemas.openxmlformats.org/officeDocument/2006/relationships/hyperlink" Target="http://en.wikipedia.org/wiki/Resource_Description_Framework" TargetMode="External"/><Relationship Id="rId4" Type="http://schemas.openxmlformats.org/officeDocument/2006/relationships/hyperlink" Target="http://en.wikipedia.org/wiki/Serializ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Hakia</a:t>
            </a:r>
            <a:r>
              <a:rPr lang="en-US" dirty="0" smtClean="0"/>
              <a:t> search results are organized in tabs: Web results, credible sites, images and news. Credible sites refer to results from sites that have been vetted by librarians and other information professionals invites by </a:t>
            </a:r>
            <a:r>
              <a:rPr lang="en-US" dirty="0" err="1" smtClean="0"/>
              <a:t>Hakia</a:t>
            </a:r>
            <a:r>
              <a:rPr lang="en-US" dirty="0" smtClean="0"/>
              <a:t> to identify credible web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71E3B-F6BA-4708-AD19-54292B4C666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31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sample</a:t>
            </a:r>
            <a:r>
              <a:rPr lang="en-US" baseline="0" dirty="0" smtClean="0"/>
              <a:t> query on the Wikipedia domain.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620E2-355F-4BC8-8FAE-13C69EFCDDC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Not so effective results from Cognition with the query “Who was the first president of USA”, compared with </a:t>
            </a:r>
            <a:r>
              <a:rPr lang="en-US" baseline="0" dirty="0" err="1" smtClean="0"/>
              <a:t>Powerset</a:t>
            </a:r>
            <a:r>
              <a:rPr lang="en-US" baseline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620E2-355F-4BC8-8FAE-13C69EFCDDC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</a:t>
            </a:r>
            <a:r>
              <a:rPr lang="en-US" baseline="0" dirty="0" smtClean="0"/>
              <a:t> the top are the different categories of results associating with the given topic. </a:t>
            </a:r>
          </a:p>
          <a:p>
            <a:r>
              <a:rPr lang="en-US" baseline="0" dirty="0" smtClean="0"/>
              <a:t>On the right is related topics with the given topic.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620E2-355F-4BC8-8FAE-13C69EFCDDC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The Resource Description Framework (RDF) is a general-purpose language for representing information in the Web.</a:t>
            </a:r>
          </a:p>
          <a:p>
            <a:pPr marL="228600" indent="-228600">
              <a:buAutoNum type="arabicPeriod"/>
            </a:pPr>
            <a:r>
              <a:rPr lang="en-US" b="1" dirty="0" smtClean="0"/>
              <a:t>RDF/XML</a:t>
            </a:r>
            <a:r>
              <a:rPr lang="en-US" dirty="0" smtClean="0"/>
              <a:t> is a syntax, defined by the </a:t>
            </a:r>
            <a:r>
              <a:rPr lang="en-US" dirty="0" smtClean="0">
                <a:hlinkClick r:id="rId3" action="ppaction://hlinkfile" tooltip="W3C"/>
              </a:rPr>
              <a:t>W3C</a:t>
            </a:r>
            <a:r>
              <a:rPr lang="en-US" dirty="0" smtClean="0"/>
              <a:t>, to express (i.e. </a:t>
            </a:r>
            <a:r>
              <a:rPr lang="en-US" dirty="0" smtClean="0">
                <a:hlinkClick r:id="rId4" action="ppaction://hlinkfile" tooltip="Serialization"/>
              </a:rPr>
              <a:t>serialize</a:t>
            </a:r>
            <a:r>
              <a:rPr lang="en-US" dirty="0" smtClean="0"/>
              <a:t>) an </a:t>
            </a:r>
            <a:r>
              <a:rPr lang="en-US" dirty="0" smtClean="0">
                <a:hlinkClick r:id="rId5" action="ppaction://hlinkfile" tooltip="Resource Description Framework"/>
              </a:rPr>
              <a:t>RDF</a:t>
            </a:r>
            <a:r>
              <a:rPr lang="en-US" dirty="0" smtClean="0"/>
              <a:t> graph as an </a:t>
            </a:r>
            <a:r>
              <a:rPr lang="en-US" dirty="0" smtClean="0">
                <a:hlinkClick r:id="rId6" action="ppaction://hlinkfile" tooltip="XML"/>
              </a:rPr>
              <a:t>XML</a:t>
            </a:r>
            <a:r>
              <a:rPr lang="en-US" dirty="0" smtClean="0"/>
              <a:t> document.</a:t>
            </a:r>
          </a:p>
          <a:p>
            <a:pPr marL="228600" indent="-228600">
              <a:buAutoNum type="arabicPeriod"/>
            </a:pPr>
            <a:r>
              <a:rPr lang="en-US" b="1" dirty="0" smtClean="0"/>
              <a:t>Turtle</a:t>
            </a:r>
            <a:r>
              <a:rPr lang="en-US" dirty="0" smtClean="0"/>
              <a:t> (Terse RDF Triple Language) is a </a:t>
            </a:r>
            <a:r>
              <a:rPr lang="en-US" dirty="0" err="1" smtClean="0"/>
              <a:t>serialisation</a:t>
            </a:r>
            <a:r>
              <a:rPr lang="en-US" dirty="0" smtClean="0"/>
              <a:t> format for </a:t>
            </a:r>
            <a:r>
              <a:rPr lang="en-US" dirty="0" smtClean="0">
                <a:hlinkClick r:id="rId5" action="ppaction://hlinkfile" tooltip="Resource Description Framework"/>
              </a:rPr>
              <a:t>RDF</a:t>
            </a:r>
            <a:r>
              <a:rPr lang="en-US" dirty="0" smtClean="0"/>
              <a:t> graphs.</a:t>
            </a:r>
          </a:p>
          <a:p>
            <a:pPr marL="228600" indent="-228600">
              <a:buAutoNum type="arabicPeriod"/>
            </a:pPr>
            <a:r>
              <a:rPr lang="en-US" b="1" dirty="0" smtClean="0"/>
              <a:t>N-Triples</a:t>
            </a:r>
            <a:r>
              <a:rPr lang="en-US" dirty="0" smtClean="0"/>
              <a:t> is a format for storing and transmitting data. It is a line-based, plain text </a:t>
            </a:r>
            <a:r>
              <a:rPr lang="en-US" dirty="0" err="1" smtClean="0">
                <a:hlinkClick r:id="rId7" action="ppaction://hlinkfile" tooltip="Serialisation"/>
              </a:rPr>
              <a:t>serialisation</a:t>
            </a:r>
            <a:r>
              <a:rPr lang="en-US" dirty="0" smtClean="0"/>
              <a:t> format for </a:t>
            </a:r>
            <a:r>
              <a:rPr lang="en-US" dirty="0" smtClean="0">
                <a:hlinkClick r:id="rId5" action="ppaction://hlinkfile" tooltip="Resource Description Framework"/>
              </a:rPr>
              <a:t>RDF</a:t>
            </a:r>
            <a:r>
              <a:rPr lang="en-US" dirty="0" smtClean="0"/>
              <a:t> graphs, and a subset of the </a:t>
            </a:r>
            <a:r>
              <a:rPr lang="en-US" dirty="0" smtClean="0">
                <a:hlinkClick r:id="rId8" action="ppaction://hlinkfile" tooltip="Turtle (syntax)"/>
              </a:rPr>
              <a:t>Turtle</a:t>
            </a:r>
            <a:r>
              <a:rPr lang="en-US" dirty="0" smtClean="0"/>
              <a:t> (Terse RDF Triple Language) format</a:t>
            </a:r>
          </a:p>
          <a:p>
            <a:pPr marL="228600" indent="-228600"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are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Manual: http://swoogle.umbc.edu/index.php?option=com_swoogle_manual&amp;manual=glossary#SemanticWebDocument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42F82-FE1E-40E9-BA4D-3B4EB5C6560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 Ontology with query “computer”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42F82-FE1E-40E9-BA4D-3B4EB5C6560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 document with query “</a:t>
            </a:r>
            <a:r>
              <a:rPr lang="en-US" dirty="0" err="1" smtClean="0"/>
              <a:t>def:computer</a:t>
            </a:r>
            <a:r>
              <a:rPr lang="en-US" dirty="0" smtClean="0"/>
              <a:t> </a:t>
            </a:r>
            <a:r>
              <a:rPr lang="en-US" dirty="0" err="1" smtClean="0"/>
              <a:t>hasDateLastmodified</a:t>
            </a:r>
            <a:r>
              <a:rPr lang="en-US" dirty="0" smtClean="0"/>
              <a:t>:[2007-01-01 TO 2007-07-10]”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42F82-FE1E-40E9-BA4D-3B4EB5C656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 terms with query “</a:t>
            </a:r>
            <a:r>
              <a:rPr lang="en-US" dirty="0" err="1" smtClean="0"/>
              <a:t>desc:computer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42F82-FE1E-40E9-BA4D-3B4EB5C656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The Resource Description Framework (RDF) is a general-purpose language for representing information in the Web.</a:t>
            </a:r>
          </a:p>
          <a:p>
            <a:pPr marL="228600" indent="-228600">
              <a:buAutoNum type="arabicPeriod"/>
            </a:pPr>
            <a:r>
              <a:rPr lang="en-US" b="1" dirty="0" smtClean="0"/>
              <a:t>RDF/XML</a:t>
            </a:r>
            <a:r>
              <a:rPr lang="en-US" dirty="0" smtClean="0"/>
              <a:t> is a syntax, defined by the </a:t>
            </a:r>
            <a:r>
              <a:rPr lang="en-US" dirty="0" smtClean="0">
                <a:hlinkClick r:id="rId3" action="ppaction://hlinkfile" tooltip="W3C"/>
              </a:rPr>
              <a:t>W3C</a:t>
            </a:r>
            <a:r>
              <a:rPr lang="en-US" dirty="0" smtClean="0"/>
              <a:t>, to express (i.e. </a:t>
            </a:r>
            <a:r>
              <a:rPr lang="en-US" dirty="0" smtClean="0">
                <a:hlinkClick r:id="rId4" action="ppaction://hlinkfile" tooltip="Serialization"/>
              </a:rPr>
              <a:t>serialize</a:t>
            </a:r>
            <a:r>
              <a:rPr lang="en-US" dirty="0" smtClean="0"/>
              <a:t>) an </a:t>
            </a:r>
            <a:r>
              <a:rPr lang="en-US" dirty="0" smtClean="0">
                <a:hlinkClick r:id="rId5" action="ppaction://hlinkfile" tooltip="Resource Description Framework"/>
              </a:rPr>
              <a:t>RDF</a:t>
            </a:r>
            <a:r>
              <a:rPr lang="en-US" dirty="0" smtClean="0"/>
              <a:t> graph as an </a:t>
            </a:r>
            <a:r>
              <a:rPr lang="en-US" dirty="0" smtClean="0">
                <a:hlinkClick r:id="rId6" action="ppaction://hlinkfile" tooltip="XML"/>
              </a:rPr>
              <a:t>XML</a:t>
            </a:r>
            <a:r>
              <a:rPr lang="en-US" dirty="0" smtClean="0"/>
              <a:t> document.</a:t>
            </a:r>
          </a:p>
          <a:p>
            <a:pPr marL="228600" indent="-228600">
              <a:buAutoNum type="arabicPeriod"/>
            </a:pPr>
            <a:r>
              <a:rPr lang="en-US" b="1" dirty="0" smtClean="0"/>
              <a:t>Turtle</a:t>
            </a:r>
            <a:r>
              <a:rPr lang="en-US" dirty="0" smtClean="0"/>
              <a:t> (Terse RDF Triple Language) is a </a:t>
            </a:r>
            <a:r>
              <a:rPr lang="en-US" dirty="0" err="1" smtClean="0"/>
              <a:t>serialisation</a:t>
            </a:r>
            <a:r>
              <a:rPr lang="en-US" dirty="0" smtClean="0"/>
              <a:t> format for </a:t>
            </a:r>
            <a:r>
              <a:rPr lang="en-US" dirty="0" smtClean="0">
                <a:hlinkClick r:id="rId5" action="ppaction://hlinkfile" tooltip="Resource Description Framework"/>
              </a:rPr>
              <a:t>RDF</a:t>
            </a:r>
            <a:r>
              <a:rPr lang="en-US" dirty="0" smtClean="0"/>
              <a:t> graphs.</a:t>
            </a:r>
          </a:p>
          <a:p>
            <a:pPr marL="228600" indent="-228600">
              <a:buAutoNum type="arabicPeriod"/>
            </a:pPr>
            <a:r>
              <a:rPr lang="en-US" b="1" dirty="0" smtClean="0"/>
              <a:t>N-Triples</a:t>
            </a:r>
            <a:r>
              <a:rPr lang="en-US" dirty="0" smtClean="0"/>
              <a:t> is a format for storing and transmitting data. It is a line-based, plain text </a:t>
            </a:r>
            <a:r>
              <a:rPr lang="en-US" dirty="0" err="1" smtClean="0">
                <a:hlinkClick r:id="rId7" action="ppaction://hlinkfile" tooltip="Serialisation"/>
              </a:rPr>
              <a:t>serialisation</a:t>
            </a:r>
            <a:r>
              <a:rPr lang="en-US" dirty="0" smtClean="0"/>
              <a:t> format for </a:t>
            </a:r>
            <a:r>
              <a:rPr lang="en-US" dirty="0" smtClean="0">
                <a:hlinkClick r:id="rId5" action="ppaction://hlinkfile" tooltip="Resource Description Framework"/>
              </a:rPr>
              <a:t>RDF</a:t>
            </a:r>
            <a:r>
              <a:rPr lang="en-US" dirty="0" smtClean="0"/>
              <a:t> graphs, and a subset of the </a:t>
            </a:r>
            <a:r>
              <a:rPr lang="en-US" dirty="0" smtClean="0">
                <a:hlinkClick r:id="rId8" action="ppaction://hlinkfile" tooltip="Turtle (syntax)"/>
              </a:rPr>
              <a:t>Turtle</a:t>
            </a:r>
            <a:r>
              <a:rPr lang="en-US" dirty="0" smtClean="0"/>
              <a:t> (Terse RDF Triple Language) format</a:t>
            </a:r>
          </a:p>
          <a:p>
            <a:pPr marL="228600" indent="-228600"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are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Swoogle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Manual: http://swoogle.umbc.edu/index.php?option=com_swoogle_manual&amp;manual=glossary#SemanticWebDocument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42F82-FE1E-40E9-BA4D-3B4EB5C65608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hakia.com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hakia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hakia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hakia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hakia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hakia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hakia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://www.hakia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gif"/><Relationship Id="rId4" Type="http://schemas.openxmlformats.org/officeDocument/2006/relationships/hyperlink" Target="http://www.hakia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blogs.fco.gov.uk" TargetMode="External"/><Relationship Id="rId3" Type="http://schemas.openxmlformats.org/officeDocument/2006/relationships/hyperlink" Target="http://www.wcs.org/" TargetMode="External"/><Relationship Id="rId7" Type="http://schemas.openxmlformats.org/officeDocument/2006/relationships/hyperlink" Target="english.people.com.cn" TargetMode="External"/><Relationship Id="rId12" Type="http://schemas.openxmlformats.org/officeDocument/2006/relationships/hyperlink" Target="http://gallery.hakia.com/" TargetMode="External"/><Relationship Id="rId2" Type="http://schemas.openxmlformats.org/officeDocument/2006/relationships/hyperlink" Target="query.nytimes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bi.nlm.nih.gov/pubmed/" TargetMode="External"/><Relationship Id="rId11" Type="http://schemas.openxmlformats.org/officeDocument/2006/relationships/hyperlink" Target="http://www.youtube.com/" TargetMode="External"/><Relationship Id="rId5" Type="http://schemas.openxmlformats.org/officeDocument/2006/relationships/hyperlink" Target="movies.nytimes.com" TargetMode="External"/><Relationship Id="rId10" Type="http://schemas.openxmlformats.org/officeDocument/2006/relationships/hyperlink" Target="thenextweb.com" TargetMode="External"/><Relationship Id="rId4" Type="http://schemas.openxmlformats.org/officeDocument/2006/relationships/hyperlink" Target="http://www.grist.org/" TargetMode="External"/><Relationship Id="rId9" Type="http://schemas.openxmlformats.org/officeDocument/2006/relationships/hyperlink" Target="http://www.bloggernews.net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://www.exalead.com/search/web/results/?q=who+is+albert+einstein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://www.ltutech.com/en/products/ltu-engine-2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gif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11" Type="http://schemas.openxmlformats.org/officeDocument/2006/relationships/image" Target="../media/image9.jpeg"/><Relationship Id="rId5" Type="http://schemas.openxmlformats.org/officeDocument/2006/relationships/hyperlink" Target="http://www.hakia.com/" TargetMode="External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gif"/><Relationship Id="rId1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nt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wolframalpha.com/input/?i=time%20in%20beijing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hlwiki.slais.ubc.ca/images/4/4c/Approaches_to_semantic_search.png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2438399"/>
          </a:xfrm>
        </p:spPr>
        <p:txBody>
          <a:bodyPr>
            <a:normAutofit/>
          </a:bodyPr>
          <a:lstStyle/>
          <a:p>
            <a:r>
              <a:rPr lang="en-US" dirty="0" smtClean="0"/>
              <a:t>Semantic Search Engines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Queries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4364321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19907"/>
            <a:ext cx="4252256" cy="5009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3" descr="Powerset-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12" y="128788"/>
            <a:ext cx="1002649" cy="110647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143000"/>
            <a:ext cx="4191000" cy="4373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Factz</a:t>
            </a:r>
            <a:r>
              <a:rPr lang="en-US" b="1" dirty="0" smtClean="0"/>
              <a:t> from Wikipedia™</a:t>
            </a:r>
          </a:p>
          <a:p>
            <a:endParaRPr lang="en-US" dirty="0" smtClean="0"/>
          </a:p>
          <a:p>
            <a:r>
              <a:rPr lang="en-US" dirty="0" err="1" smtClean="0"/>
              <a:t>Factz</a:t>
            </a:r>
            <a:r>
              <a:rPr lang="en-US" dirty="0" smtClean="0"/>
              <a:t> are information compiled from pages across Wikipedia. </a:t>
            </a:r>
          </a:p>
          <a:p>
            <a:endParaRPr lang="en-US" dirty="0" smtClean="0"/>
          </a:p>
          <a:p>
            <a:r>
              <a:rPr lang="en-US" dirty="0" smtClean="0"/>
              <a:t>They are expressed in 3 parts, two "things" connected by a "relationship." </a:t>
            </a:r>
            <a:endParaRPr lang="en-US" dirty="0" smtClean="0"/>
          </a:p>
        </p:txBody>
      </p:sp>
      <p:sp>
        <p:nvSpPr>
          <p:cNvPr id="5" name="Oval 4"/>
          <p:cNvSpPr/>
          <p:nvPr/>
        </p:nvSpPr>
        <p:spPr>
          <a:xfrm>
            <a:off x="4800600" y="3505200"/>
            <a:ext cx="29718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428736"/>
            <a:ext cx="8572560" cy="5143536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“Michael Jordan”</a:t>
            </a:r>
          </a:p>
          <a:p>
            <a:pPr lvl="1"/>
            <a:r>
              <a:rPr lang="en-US" sz="2400" dirty="0" smtClean="0"/>
              <a:t>Freebase topic</a:t>
            </a:r>
          </a:p>
          <a:p>
            <a:pPr lvl="1"/>
            <a:r>
              <a:rPr lang="en-US" sz="2400" dirty="0" smtClean="0"/>
              <a:t>Factz: MJ led bulls, MJ played NBA, MJ won championship, etc</a:t>
            </a:r>
          </a:p>
          <a:p>
            <a:pPr lvl="1"/>
            <a:r>
              <a:rPr lang="en-US" sz="2400" dirty="0" smtClean="0"/>
              <a:t>Wiki articles (found other MJs)</a:t>
            </a:r>
          </a:p>
          <a:p>
            <a:r>
              <a:rPr lang="en-US" sz="2400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“Michael Jordan’s height”</a:t>
            </a:r>
          </a:p>
          <a:p>
            <a:pPr lvl="1"/>
            <a:r>
              <a:rPr lang="en-US" sz="2000" dirty="0" smtClean="0"/>
              <a:t>Only articles (simply index merging?)</a:t>
            </a:r>
          </a:p>
          <a:p>
            <a:pPr lvl="2"/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Michael Jordan's </a:t>
            </a:r>
            <a:r>
              <a:rPr lang="en-US" sz="1600" dirty="0" smtClean="0"/>
              <a:t>Restaurant was …. adorned with a 25-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foot (7.6-m) high</a:t>
            </a:r>
            <a:r>
              <a:rPr lang="en-US" sz="1600" dirty="0" smtClean="0"/>
              <a:t> cutout basketball</a:t>
            </a:r>
            <a:endParaRPr lang="en-US" sz="2000" dirty="0" smtClean="0"/>
          </a:p>
          <a:p>
            <a:pPr lvl="1"/>
            <a:r>
              <a:rPr lang="en-US" sz="2000" dirty="0" smtClean="0"/>
              <a:t>No correct answer in first page</a:t>
            </a:r>
          </a:p>
          <a:p>
            <a:pPr lvl="2"/>
            <a:r>
              <a:rPr lang="en-US" sz="1600" dirty="0" smtClean="0"/>
              <a:t>Correct when search “Michael Jordan height”</a:t>
            </a:r>
          </a:p>
          <a:p>
            <a:pPr marL="342900" lvl="2" indent="-342900"/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“How tall is Michael Jordan”</a:t>
            </a:r>
          </a:p>
          <a:p>
            <a:pPr marL="800100" lvl="3" indent="-342900"/>
            <a:r>
              <a:rPr lang="en-US" dirty="0" smtClean="0"/>
              <a:t>Similar result as the above</a:t>
            </a:r>
          </a:p>
          <a:p>
            <a:pPr marL="342900" lvl="2" indent="-342900"/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“What’s Michael Jordan’s position”</a:t>
            </a:r>
          </a:p>
          <a:p>
            <a:pPr marL="800100" lvl="3" indent="-342900"/>
            <a:r>
              <a:rPr lang="en-US" dirty="0" smtClean="0"/>
              <a:t>Show “Shooting guard” directly from Freebase</a:t>
            </a:r>
          </a:p>
          <a:p>
            <a:pPr marL="800100" lvl="3" indent="-342900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Michael Jordan's </a:t>
            </a:r>
            <a:r>
              <a:rPr lang="en-US" dirty="0" smtClean="0"/>
              <a:t>first game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</a:t>
            </a:r>
            <a:r>
              <a:rPr lang="en-US" dirty="0" smtClean="0"/>
              <a:t> from playing minor league</a:t>
            </a:r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Powerset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12" y="128788"/>
            <a:ext cx="1002649" cy="1106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Techniques </a:t>
            </a:r>
          </a:p>
          <a:p>
            <a:pPr lvl="1"/>
            <a:r>
              <a:rPr lang="en-US" dirty="0" smtClean="0"/>
              <a:t>Xerox NLP parsing </a:t>
            </a:r>
          </a:p>
          <a:p>
            <a:pPr lvl="2"/>
            <a:r>
              <a:rPr lang="en-US" dirty="0" smtClean="0"/>
              <a:t>NLP Queries, </a:t>
            </a:r>
            <a:r>
              <a:rPr lang="en-US" dirty="0" err="1" smtClean="0"/>
              <a:t>Factz</a:t>
            </a:r>
            <a:r>
              <a:rPr lang="en-US" dirty="0" smtClean="0"/>
              <a:t> (RDF triples)</a:t>
            </a:r>
          </a:p>
          <a:p>
            <a:pPr lvl="1"/>
            <a:r>
              <a:rPr lang="en-US" dirty="0" smtClean="0"/>
              <a:t>Multiple index</a:t>
            </a:r>
          </a:p>
          <a:p>
            <a:r>
              <a:rPr lang="en-US" dirty="0" smtClean="0"/>
              <a:t>Data Coverage </a:t>
            </a:r>
          </a:p>
          <a:p>
            <a:pPr lvl="1"/>
            <a:r>
              <a:rPr lang="en-US" dirty="0" smtClean="0"/>
              <a:t>Freebase</a:t>
            </a:r>
          </a:p>
          <a:p>
            <a:pPr lvl="1"/>
            <a:r>
              <a:rPr lang="en-US" dirty="0" err="1" smtClean="0"/>
              <a:t>Factz</a:t>
            </a:r>
            <a:r>
              <a:rPr lang="en-US" dirty="0" smtClean="0"/>
              <a:t> (from wiki)</a:t>
            </a:r>
          </a:p>
          <a:p>
            <a:pPr lvl="1"/>
            <a:r>
              <a:rPr lang="en-US" dirty="0" smtClean="0"/>
              <a:t>Wiki articles</a:t>
            </a:r>
          </a:p>
          <a:p>
            <a:endParaRPr lang="en-US" dirty="0"/>
          </a:p>
        </p:txBody>
      </p:sp>
      <p:pic>
        <p:nvPicPr>
          <p:cNvPr id="5" name="Content Placeholder 3" descr="Powerset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12" y="128788"/>
            <a:ext cx="1002649" cy="1106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 and Weakness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</a:p>
          <a:p>
            <a:pPr lvl="1"/>
            <a:r>
              <a:rPr lang="en-US" dirty="0" smtClean="0"/>
              <a:t>NLP parsing</a:t>
            </a:r>
          </a:p>
          <a:p>
            <a:pPr lvl="1"/>
            <a:r>
              <a:rPr lang="en-US" dirty="0" smtClean="0"/>
              <a:t>Clean and direct answers if available</a:t>
            </a:r>
          </a:p>
          <a:p>
            <a:r>
              <a:rPr lang="en-US" dirty="0" smtClean="0"/>
              <a:t>Weaknesses</a:t>
            </a:r>
          </a:p>
          <a:p>
            <a:pPr lvl="1"/>
            <a:r>
              <a:rPr lang="en-US" dirty="0" smtClean="0"/>
              <a:t>Limited data </a:t>
            </a:r>
            <a:r>
              <a:rPr lang="en-US" dirty="0" smtClean="0"/>
              <a:t>coverage</a:t>
            </a:r>
            <a:endParaRPr lang="en-US" dirty="0" smtClean="0"/>
          </a:p>
          <a:p>
            <a:pPr lvl="1"/>
            <a:r>
              <a:rPr lang="en-US" dirty="0" smtClean="0"/>
              <a:t>Poor scalability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Powerset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12" y="128788"/>
            <a:ext cx="1002649" cy="1106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hakia.com/../../Content/images/hakia_logo_large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2514600"/>
            <a:ext cx="2716696" cy="121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Who:</a:t>
            </a:r>
          </a:p>
          <a:p>
            <a:pPr lvl="1"/>
            <a:r>
              <a:rPr lang="en-US" dirty="0" err="1" smtClean="0"/>
              <a:t>Riza</a:t>
            </a:r>
            <a:r>
              <a:rPr lang="en-US" dirty="0" smtClean="0"/>
              <a:t> </a:t>
            </a:r>
            <a:r>
              <a:rPr lang="en-US" dirty="0" err="1" smtClean="0"/>
              <a:t>Berkan</a:t>
            </a:r>
            <a:r>
              <a:rPr lang="en-US" dirty="0" smtClean="0"/>
              <a:t> (CEO, nuclear scientist by training)</a:t>
            </a:r>
          </a:p>
          <a:p>
            <a:pPr lvl="1"/>
            <a:r>
              <a:rPr lang="en-US" dirty="0" err="1" smtClean="0"/>
              <a:t>Pentti</a:t>
            </a:r>
            <a:r>
              <a:rPr lang="en-US" dirty="0" smtClean="0"/>
              <a:t> </a:t>
            </a:r>
            <a:r>
              <a:rPr lang="en-US" dirty="0" err="1" smtClean="0"/>
              <a:t>Kouri</a:t>
            </a:r>
            <a:r>
              <a:rPr lang="en-US" dirty="0" smtClean="0"/>
              <a:t> (economist, venture capitalist)</a:t>
            </a:r>
          </a:p>
          <a:p>
            <a:pPr lvl="1"/>
            <a:r>
              <a:rPr lang="en-US" dirty="0" smtClean="0"/>
              <a:t>Prof. Victor </a:t>
            </a:r>
            <a:r>
              <a:rPr lang="en-US" dirty="0" err="1" smtClean="0"/>
              <a:t>Raskin</a:t>
            </a:r>
            <a:r>
              <a:rPr lang="en-US" dirty="0" smtClean="0"/>
              <a:t> (father of ontological semantics)</a:t>
            </a:r>
            <a:endParaRPr lang="en-US" dirty="0"/>
          </a:p>
          <a:p>
            <a:r>
              <a:rPr lang="en-US" dirty="0"/>
              <a:t>Where:</a:t>
            </a:r>
          </a:p>
          <a:p>
            <a:pPr lvl="1"/>
            <a:r>
              <a:rPr lang="en-US" dirty="0"/>
              <a:t>Manhattan, New York</a:t>
            </a:r>
          </a:p>
          <a:p>
            <a:r>
              <a:rPr lang="en-US" dirty="0" smtClean="0"/>
              <a:t>When: </a:t>
            </a:r>
          </a:p>
          <a:p>
            <a:pPr lvl="1"/>
            <a:r>
              <a:rPr lang="en-US" dirty="0" smtClean="0"/>
              <a:t>2004</a:t>
            </a:r>
          </a:p>
          <a:p>
            <a:endParaRPr lang="en-US" dirty="0" smtClean="0"/>
          </a:p>
          <a:p>
            <a:r>
              <a:rPr lang="en-US" dirty="0" err="1" smtClean="0"/>
              <a:t>Hakia</a:t>
            </a:r>
            <a:r>
              <a:rPr lang="en-US" dirty="0" smtClean="0"/>
              <a:t> raised </a:t>
            </a:r>
            <a:r>
              <a:rPr lang="en-US" dirty="0"/>
              <a:t>$21 </a:t>
            </a:r>
            <a:r>
              <a:rPr lang="en-US" dirty="0" smtClean="0"/>
              <a:t>million </a:t>
            </a:r>
            <a:r>
              <a:rPr lang="en-US" dirty="0"/>
              <a:t>from private equity investors.</a:t>
            </a:r>
            <a:endParaRPr lang="en-US" dirty="0" smtClean="0"/>
          </a:p>
        </p:txBody>
      </p:sp>
      <p:pic>
        <p:nvPicPr>
          <p:cNvPr id="4" name="Picture 2" descr="http://www.hakia.com/../../Content/images/hakia_logo_large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59" y="0"/>
            <a:ext cx="1143000" cy="5129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QDEXing</a:t>
            </a:r>
            <a:endParaRPr lang="en-US" dirty="0" smtClean="0"/>
          </a:p>
          <a:p>
            <a:r>
              <a:rPr lang="en-US" dirty="0" err="1" smtClean="0"/>
              <a:t>SemanticRank</a:t>
            </a:r>
            <a:endParaRPr lang="en-US" dirty="0" smtClean="0"/>
          </a:p>
          <a:p>
            <a:r>
              <a:rPr lang="en-US" dirty="0" smtClean="0"/>
              <a:t>Commercial Ontology</a:t>
            </a:r>
            <a:endParaRPr lang="en-US" dirty="0"/>
          </a:p>
        </p:txBody>
      </p:sp>
      <p:pic>
        <p:nvPicPr>
          <p:cNvPr id="4" name="Picture 2" descr="http://www.hakia.com/../../Content/images/hakia_logo_large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59" y="0"/>
            <a:ext cx="1143000" cy="5129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QDEXing</a:t>
            </a:r>
            <a:r>
              <a:rPr lang="en-US" dirty="0" smtClean="0"/>
              <a:t> stands for “query detection and extraction”</a:t>
            </a:r>
          </a:p>
          <a:p>
            <a:endParaRPr lang="en-US" dirty="0"/>
          </a:p>
          <a:p>
            <a:r>
              <a:rPr lang="en-US" dirty="0" smtClean="0"/>
              <a:t>Goal: diminish the extra “semantic” load on top of indexing</a:t>
            </a:r>
          </a:p>
          <a:p>
            <a:endParaRPr lang="en-US" dirty="0"/>
          </a:p>
          <a:p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Google/Bing</a:t>
            </a:r>
            <a:r>
              <a:rPr lang="en-US" dirty="0" smtClean="0"/>
              <a:t>: a </a:t>
            </a:r>
            <a:r>
              <a:rPr lang="en-US" dirty="0"/>
              <a:t>table of words versus document </a:t>
            </a:r>
            <a:r>
              <a:rPr lang="en-US" dirty="0" smtClean="0"/>
              <a:t>IDs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QDExing</a:t>
            </a:r>
            <a:r>
              <a:rPr lang="en-US" dirty="0" smtClean="0"/>
              <a:t>: a </a:t>
            </a:r>
            <a:r>
              <a:rPr lang="en-US" dirty="0"/>
              <a:t>table of extracted queries (word sequences) versus paragraph IDs.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Key technique: Extracting query sequences from a typical Web page (500 words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  <p:pic>
        <p:nvPicPr>
          <p:cNvPr id="4" name="Picture 2" descr="http://www.hakia.com/../../Content/images/hakia_logo_large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59" y="0"/>
            <a:ext cx="1143000" cy="5129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118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QDEXing</a:t>
            </a:r>
            <a:r>
              <a:rPr lang="en-US" dirty="0"/>
              <a:t>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“In Norse mythology the polar aurora represents the Ride of the Valkyries to War.”</a:t>
            </a:r>
          </a:p>
          <a:p>
            <a:endParaRPr lang="en-US" i="1" dirty="0" smtClean="0"/>
          </a:p>
          <a:p>
            <a:r>
              <a:rPr lang="en-US" i="1" dirty="0" smtClean="0"/>
              <a:t>Queries:</a:t>
            </a:r>
          </a:p>
          <a:p>
            <a:pPr lvl="1"/>
            <a:r>
              <a:rPr lang="en-US" dirty="0" smtClean="0"/>
              <a:t>aurora, mythology, Norse Mythology, </a:t>
            </a:r>
          </a:p>
          <a:p>
            <a:pPr lvl="1"/>
            <a:r>
              <a:rPr lang="en-US" dirty="0" smtClean="0"/>
              <a:t>What is aurora? </a:t>
            </a:r>
          </a:p>
          <a:p>
            <a:pPr lvl="1"/>
            <a:r>
              <a:rPr lang="en-US" dirty="0" smtClean="0"/>
              <a:t>In what mythology is aurora represented?</a:t>
            </a:r>
          </a:p>
          <a:p>
            <a:pPr lvl="1"/>
            <a:r>
              <a:rPr lang="en-US" dirty="0" smtClean="0"/>
              <a:t>What does aurora represent in mythology?</a:t>
            </a:r>
          </a:p>
          <a:p>
            <a:endParaRPr lang="en-US" i="1" dirty="0" smtClean="0"/>
          </a:p>
          <a:p>
            <a:endParaRPr lang="en-US" dirty="0"/>
          </a:p>
        </p:txBody>
      </p:sp>
      <p:pic>
        <p:nvPicPr>
          <p:cNvPr id="4" name="Picture 2" descr="http://www.hakia.com/../../Content/images/hakia_logo_large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59" y="0"/>
            <a:ext cx="1143000" cy="5129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Small index (web pages increase rapidly but knowledge not)</a:t>
            </a:r>
          </a:p>
          <a:p>
            <a:pPr lvl="1"/>
            <a:r>
              <a:rPr lang="en-US" dirty="0" smtClean="0"/>
              <a:t>Small active set</a:t>
            </a:r>
          </a:p>
          <a:p>
            <a:pPr lvl="1"/>
            <a:r>
              <a:rPr lang="en-US" dirty="0" smtClean="0"/>
              <a:t>Fewer redundant results</a:t>
            </a:r>
          </a:p>
          <a:p>
            <a:pPr lvl="1"/>
            <a:r>
              <a:rPr lang="en-US" dirty="0" smtClean="0"/>
              <a:t>No 2</a:t>
            </a:r>
            <a:r>
              <a:rPr lang="en-US" baseline="30000" dirty="0" smtClean="0"/>
              <a:t>nd</a:t>
            </a:r>
            <a:r>
              <a:rPr lang="en-US" dirty="0" smtClean="0"/>
              <a:t> search problem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Cannot support keyword search?</a:t>
            </a:r>
            <a:endParaRPr lang="en-US" dirty="0"/>
          </a:p>
        </p:txBody>
      </p:sp>
      <p:pic>
        <p:nvPicPr>
          <p:cNvPr id="4" name="Picture 2" descr="http://www.hakia.com/../../Content/images/hakia_logo_large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59" y="0"/>
            <a:ext cx="1143000" cy="51295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What’s it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web of </a:t>
            </a:r>
            <a:r>
              <a:rPr lang="en-US" dirty="0" smtClean="0"/>
              <a:t>documents to </a:t>
            </a:r>
            <a:r>
              <a:rPr lang="en-US" dirty="0"/>
              <a:t>a web of </a:t>
            </a:r>
            <a:r>
              <a:rPr lang="en-US" dirty="0" smtClean="0"/>
              <a:t>objects</a:t>
            </a:r>
            <a:endParaRPr lang="en-US" dirty="0"/>
          </a:p>
          <a:p>
            <a:r>
              <a:rPr lang="en-US" dirty="0" smtClean="0"/>
              <a:t>From keywords matching to concept matching (entities, relations,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Computationally </a:t>
            </a:r>
            <a:r>
              <a:rPr lang="en-US" dirty="0"/>
              <a:t>understand user </a:t>
            </a:r>
            <a:r>
              <a:rPr lang="en-US" dirty="0" smtClean="0"/>
              <a:t>intent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Empower people with Knowledge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(OSD </a:t>
            </a:r>
            <a:r>
              <a:rPr lang="en-US" dirty="0" smtClean="0"/>
              <a:t>Mission</a:t>
            </a:r>
            <a:r>
              <a:rPr lang="en-US" dirty="0"/>
              <a:t>)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Ontology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“CO can be viewed as a building with number of floors.”</a:t>
            </a:r>
          </a:p>
          <a:p>
            <a:r>
              <a:rPr lang="en-US" dirty="0" smtClean="0"/>
              <a:t>“The very first floor contains a map of objects (nouns) including tangible things as well as conceptual nouns.”</a:t>
            </a:r>
          </a:p>
          <a:p>
            <a:r>
              <a:rPr lang="en-US" dirty="0" smtClean="0"/>
              <a:t>“The second floor contains a map of events (verbs or actions).”</a:t>
            </a:r>
          </a:p>
          <a:p>
            <a:r>
              <a:rPr lang="en-US" dirty="0" smtClean="0"/>
              <a:t>“Additional floors include time, place, and other dimensional information that are connected to the floors below.”</a:t>
            </a:r>
            <a:endParaRPr lang="en-US" dirty="0"/>
          </a:p>
        </p:txBody>
      </p:sp>
      <p:pic>
        <p:nvPicPr>
          <p:cNvPr id="4" name="Picture 2" descr="http://www.hakia.com/../../Content/images/hakia_logo_large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59" y="0"/>
            <a:ext cx="1143000" cy="5129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"/>
            <a:ext cx="5972175" cy="6391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38200"/>
            <a:ext cx="63246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ttp://www.hakia.com/../../Content/images/hakia_logo_large.gif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59" y="0"/>
            <a:ext cx="1143000" cy="5129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562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13525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www.hakia.com/../../Content/images/hakia_logo_large.gif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59" y="0"/>
            <a:ext cx="1143000" cy="512956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38200"/>
            <a:ext cx="5924550" cy="535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971800"/>
            <a:ext cx="5772150" cy="3661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16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Hakia’s</a:t>
            </a:r>
            <a:r>
              <a:rPr lang="en-US" dirty="0" smtClean="0"/>
              <a:t> Data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Open Web, Twitter, Wikipedia, Images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Credible Sources: </a:t>
            </a:r>
            <a:r>
              <a:rPr lang="en-US" dirty="0" smtClean="0">
                <a:hlinkClick r:id="rId2" action="ppaction://hlinkfile"/>
              </a:rPr>
              <a:t>query.nytimes.com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www.wcs.org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www.grist.org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file"/>
              </a:rPr>
              <a:t>movies.nytimes.com</a:t>
            </a:r>
            <a:r>
              <a:rPr lang="en-US" dirty="0" smtClean="0"/>
              <a:t>, etc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PubMed: </a:t>
            </a:r>
            <a:r>
              <a:rPr lang="en-US" dirty="0" smtClean="0">
                <a:hlinkClick r:id="rId6"/>
              </a:rPr>
              <a:t>http://www.ncbi.nlm.nih.gov/pubmed/</a:t>
            </a:r>
            <a:endParaRPr lang="en-US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News: </a:t>
            </a:r>
            <a:r>
              <a:rPr lang="en-US" dirty="0" smtClean="0">
                <a:hlinkClick r:id="rId7" action="ppaction://hlinkfile"/>
              </a:rPr>
              <a:t>english.people.com.cn</a:t>
            </a:r>
            <a:r>
              <a:rPr lang="en-US" dirty="0" smtClean="0"/>
              <a:t>, </a:t>
            </a:r>
            <a:r>
              <a:rPr lang="en-US" dirty="0" smtClean="0">
                <a:hlinkClick r:id="rId8" action="ppaction://hlinkfile"/>
              </a:rPr>
              <a:t>blogs.fco.gov.uk</a:t>
            </a:r>
            <a:r>
              <a:rPr lang="en-US" dirty="0" smtClean="0"/>
              <a:t>, etc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Blogs: </a:t>
            </a:r>
            <a:r>
              <a:rPr lang="en-US" dirty="0" smtClean="0">
                <a:hlinkClick r:id="rId9"/>
              </a:rPr>
              <a:t>www.bloggernews.net</a:t>
            </a:r>
            <a:r>
              <a:rPr lang="en-US" dirty="0" smtClean="0"/>
              <a:t>, </a:t>
            </a:r>
            <a:r>
              <a:rPr lang="en-US" dirty="0" smtClean="0">
                <a:hlinkClick r:id="rId10" action="ppaction://hlinkfile"/>
              </a:rPr>
              <a:t>thenextweb.com</a:t>
            </a:r>
            <a:r>
              <a:rPr lang="en-US" dirty="0" smtClean="0"/>
              <a:t>, etc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Videos: get mostly from </a:t>
            </a:r>
            <a:r>
              <a:rPr lang="en-US" dirty="0" smtClean="0">
                <a:hlinkClick r:id="rId11"/>
              </a:rPr>
              <a:t>YouTube</a:t>
            </a:r>
            <a:endParaRPr lang="en-US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Galleries: </a:t>
            </a:r>
            <a:r>
              <a:rPr lang="en-US" dirty="0" smtClean="0">
                <a:hlinkClick r:id="rId12"/>
              </a:rPr>
              <a:t>http://gallery.hakia.com/</a:t>
            </a:r>
            <a:r>
              <a:rPr lang="en-US" dirty="0" smtClean="0"/>
              <a:t>(get mostly from Credible Sources)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nseBo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667000"/>
            <a:ext cx="4130040" cy="114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Who:</a:t>
            </a:r>
          </a:p>
          <a:p>
            <a:pPr lvl="1"/>
            <a:r>
              <a:rPr lang="en-US" dirty="0"/>
              <a:t>Dmitri </a:t>
            </a:r>
            <a:r>
              <a:rPr lang="en-US" dirty="0" err="1" smtClean="0"/>
              <a:t>Soubbotin</a:t>
            </a:r>
            <a:r>
              <a:rPr lang="en-US" dirty="0" smtClean="0"/>
              <a:t> (Founder and CEO)</a:t>
            </a:r>
          </a:p>
          <a:p>
            <a:pPr lvl="1"/>
            <a:endParaRPr lang="en-US" dirty="0"/>
          </a:p>
          <a:p>
            <a:r>
              <a:rPr lang="en-US" dirty="0" smtClean="0"/>
              <a:t>Where:</a:t>
            </a:r>
          </a:p>
          <a:p>
            <a:pPr lvl="1"/>
            <a:r>
              <a:rPr lang="en-US" dirty="0" smtClean="0"/>
              <a:t>New York City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Main products</a:t>
            </a:r>
          </a:p>
          <a:p>
            <a:pPr lvl="1"/>
            <a:r>
              <a:rPr lang="en-US" dirty="0" err="1" smtClean="0"/>
              <a:t>SenseBot</a:t>
            </a:r>
            <a:r>
              <a:rPr lang="en-US" dirty="0" smtClean="0"/>
              <a:t>, </a:t>
            </a:r>
            <a:r>
              <a:rPr lang="en-US" dirty="0" err="1" smtClean="0"/>
              <a:t>LinkSensor</a:t>
            </a:r>
            <a:r>
              <a:rPr lang="en-US" dirty="0" smtClean="0"/>
              <a:t>, Semantic Cloud API</a:t>
            </a:r>
          </a:p>
          <a:p>
            <a:endParaRPr lang="en-US" dirty="0"/>
          </a:p>
        </p:txBody>
      </p:sp>
      <p:pic>
        <p:nvPicPr>
          <p:cNvPr id="4" name="Picture 2" descr="SenseBo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475" y="65690"/>
            <a:ext cx="1376680" cy="38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SenseBot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Summarize </a:t>
            </a:r>
            <a:r>
              <a:rPr lang="en-US" dirty="0"/>
              <a:t>search results into one concise digest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LinkSensor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semantically </a:t>
            </a:r>
            <a:r>
              <a:rPr lang="en-US" dirty="0"/>
              <a:t>analyzes </a:t>
            </a:r>
            <a:r>
              <a:rPr lang="en-US" dirty="0" smtClean="0"/>
              <a:t>a document </a:t>
            </a:r>
            <a:r>
              <a:rPr lang="en-US" dirty="0"/>
              <a:t>on-the-fly and highlights key concepts in the text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Semantic Cloud API: </a:t>
            </a:r>
          </a:p>
          <a:p>
            <a:pPr lvl="1"/>
            <a:r>
              <a:rPr lang="en-US" dirty="0" smtClean="0"/>
              <a:t>extracting semantic concepts from a document, generating multi-document summary</a:t>
            </a:r>
          </a:p>
        </p:txBody>
      </p:sp>
      <p:pic>
        <p:nvPicPr>
          <p:cNvPr id="4" name="Picture 2" descr="SenseBo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475" y="76200"/>
            <a:ext cx="1376680" cy="38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SenseBo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475" y="65690"/>
            <a:ext cx="1376680" cy="381000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62000"/>
            <a:ext cx="7028353" cy="577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9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9600"/>
            <a:ext cx="7543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SenseBot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475" y="65690"/>
            <a:ext cx="1376680" cy="38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776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8400v1-max-450x45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0" y="2743200"/>
            <a:ext cx="4619610" cy="1231896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it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exact </a:t>
            </a:r>
            <a:r>
              <a:rPr lang="en-US" dirty="0" smtClean="0"/>
              <a:t>answers</a:t>
            </a:r>
          </a:p>
          <a:p>
            <a:pPr lvl="1"/>
            <a:r>
              <a:rPr lang="en-US" dirty="0" smtClean="0"/>
              <a:t>“When was Barack Obama born</a:t>
            </a:r>
            <a:r>
              <a:rPr lang="en-US" dirty="0" smtClean="0"/>
              <a:t>?”</a:t>
            </a:r>
          </a:p>
          <a:p>
            <a:pPr lvl="1"/>
            <a:r>
              <a:rPr lang="en-US" dirty="0" smtClean="0"/>
              <a:t>Result: August 4, 1961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Provide summaries</a:t>
            </a:r>
            <a:endParaRPr lang="en-US" dirty="0" smtClean="0"/>
          </a:p>
          <a:p>
            <a:pPr lvl="1"/>
            <a:r>
              <a:rPr lang="en-US" dirty="0" smtClean="0"/>
              <a:t>“financial </a:t>
            </a:r>
            <a:r>
              <a:rPr lang="en-US" dirty="0" smtClean="0"/>
              <a:t>crisis” </a:t>
            </a:r>
          </a:p>
          <a:p>
            <a:pPr lvl="1"/>
            <a:r>
              <a:rPr lang="en-US" dirty="0" smtClean="0"/>
              <a:t>Result: a </a:t>
            </a:r>
            <a:r>
              <a:rPr lang="en-US" dirty="0" smtClean="0"/>
              <a:t>“</a:t>
            </a:r>
            <a:r>
              <a:rPr lang="en-US" dirty="0" err="1" smtClean="0"/>
              <a:t>wikipedia</a:t>
            </a:r>
            <a:r>
              <a:rPr lang="en-US" dirty="0" smtClean="0"/>
              <a:t>” </a:t>
            </a:r>
            <a:r>
              <a:rPr lang="en-US" dirty="0" smtClean="0"/>
              <a:t>like page </a:t>
            </a:r>
            <a:r>
              <a:rPr lang="en-US" dirty="0" smtClean="0"/>
              <a:t>for </a:t>
            </a:r>
            <a:r>
              <a:rPr lang="en-US" dirty="0" smtClean="0"/>
              <a:t>“financial crisis”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56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Who: </a:t>
            </a:r>
          </a:p>
          <a:p>
            <a:pPr lvl="1"/>
            <a:r>
              <a:rPr lang="en-US" dirty="0" err="1" smtClean="0"/>
              <a:t>Qianjin</a:t>
            </a:r>
            <a:r>
              <a:rPr lang="en-US" dirty="0" smtClean="0"/>
              <a:t> </a:t>
            </a:r>
            <a:r>
              <a:rPr lang="en-US" dirty="0" err="1" smtClean="0"/>
              <a:t>Hu</a:t>
            </a:r>
            <a:r>
              <a:rPr lang="en-US" dirty="0" smtClean="0"/>
              <a:t> (PhD Biology, SUNY)</a:t>
            </a:r>
          </a:p>
          <a:p>
            <a:r>
              <a:rPr lang="en-US" dirty="0" smtClean="0"/>
              <a:t>Where: </a:t>
            </a:r>
          </a:p>
          <a:p>
            <a:pPr lvl="1"/>
            <a:r>
              <a:rPr lang="en-US" dirty="0" smtClean="0"/>
              <a:t>Headquartered in Sunnyvale</a:t>
            </a:r>
            <a:r>
              <a:rPr lang="en-US" dirty="0" smtClean="0"/>
              <a:t>, </a:t>
            </a:r>
            <a:r>
              <a:rPr lang="en-US" dirty="0" smtClean="0"/>
              <a:t>CA, with offices in Shanghai</a:t>
            </a:r>
            <a:r>
              <a:rPr lang="en-US" dirty="0" smtClean="0"/>
              <a:t>, China</a:t>
            </a:r>
          </a:p>
          <a:p>
            <a:r>
              <a:rPr lang="en-US" dirty="0" smtClean="0"/>
              <a:t>When:</a:t>
            </a:r>
          </a:p>
          <a:p>
            <a:pPr lvl="1"/>
            <a:r>
              <a:rPr lang="en-US" dirty="0" smtClean="0"/>
              <a:t>Founded in 2005 </a:t>
            </a:r>
            <a:r>
              <a:rPr lang="en-US" dirty="0" smtClean="0"/>
              <a:t>and </a:t>
            </a:r>
            <a:r>
              <a:rPr lang="en-US" dirty="0" smtClean="0"/>
              <a:t>changed name </a:t>
            </a:r>
            <a:r>
              <a:rPr lang="en-US" dirty="0" smtClean="0"/>
              <a:t>to </a:t>
            </a:r>
            <a:r>
              <a:rPr lang="en-US" dirty="0" err="1" smtClean="0"/>
              <a:t>DeepDyve</a:t>
            </a:r>
            <a:r>
              <a:rPr lang="en-US" dirty="0" smtClean="0"/>
              <a:t> on Nov 11, 2008</a:t>
            </a:r>
          </a:p>
        </p:txBody>
      </p:sp>
      <p:pic>
        <p:nvPicPr>
          <p:cNvPr id="5" name="Content Placeholder 3" descr="28400v1-max-450x4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1839593" cy="490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Largest online rental service for scientific, technical, and medical research</a:t>
            </a:r>
          </a:p>
          <a:p>
            <a:r>
              <a:rPr lang="en-US" dirty="0" smtClean="0"/>
              <a:t>Deep web search</a:t>
            </a:r>
            <a:endParaRPr lang="en-US" dirty="0" smtClean="0"/>
          </a:p>
          <a:p>
            <a:r>
              <a:rPr lang="en-US" dirty="0" smtClean="0"/>
              <a:t>Search </a:t>
            </a:r>
            <a:r>
              <a:rPr lang="en-US" dirty="0" smtClean="0"/>
              <a:t>for key phrases (instead of key words) in scientific articles</a:t>
            </a:r>
          </a:p>
          <a:p>
            <a:r>
              <a:rPr lang="en-US" dirty="0" smtClean="0"/>
              <a:t>Rent an article for 24 hours for 0.99c </a:t>
            </a:r>
          </a:p>
          <a:p>
            <a:r>
              <a:rPr lang="en-US" dirty="0" smtClean="0"/>
              <a:t>Suggestion of related articles</a:t>
            </a:r>
          </a:p>
          <a:p>
            <a:endParaRPr lang="en-US" dirty="0"/>
          </a:p>
        </p:txBody>
      </p:sp>
      <p:pic>
        <p:nvPicPr>
          <p:cNvPr id="4" name="Content Placeholder 3" descr="28400v1-max-450x4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1839593" cy="490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6320"/>
          </a:xfrm>
        </p:spPr>
        <p:txBody>
          <a:bodyPr>
            <a:normAutofit/>
          </a:bodyPr>
          <a:lstStyle/>
          <a:p>
            <a:r>
              <a:rPr lang="en-US" dirty="0" smtClean="0"/>
              <a:t>Data source: Research articles from authoritative journals</a:t>
            </a:r>
          </a:p>
          <a:p>
            <a:r>
              <a:rPr lang="en-US" dirty="0" err="1" smtClean="0"/>
              <a:t>KeyPhrase</a:t>
            </a:r>
            <a:endParaRPr lang="en-US" dirty="0" smtClean="0"/>
          </a:p>
          <a:p>
            <a:pPr lvl="1"/>
            <a:r>
              <a:rPr lang="en-US" dirty="0" smtClean="0"/>
              <a:t>indexes phrases up to 20 keywords in length rather than just single keywords</a:t>
            </a:r>
          </a:p>
          <a:p>
            <a:pPr lvl="1"/>
            <a:r>
              <a:rPr lang="en-US" dirty="0" smtClean="0"/>
              <a:t>matches patterns and symbols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Content Placeholder 3" descr="28400v1-max-450x4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1839593" cy="490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/>
          <a:lstStyle/>
          <a:p>
            <a:r>
              <a:rPr lang="en-US" dirty="0" smtClean="0"/>
              <a:t>Strength and Weakness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632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Strengths </a:t>
            </a:r>
          </a:p>
          <a:p>
            <a:pPr lvl="1"/>
            <a:r>
              <a:rPr lang="en-US" dirty="0" smtClean="0"/>
              <a:t>Get access to some deep web data</a:t>
            </a:r>
          </a:p>
          <a:p>
            <a:pPr lvl="1"/>
            <a:r>
              <a:rPr lang="en-US" dirty="0" smtClean="0"/>
              <a:t>Support long queries like paragraphs</a:t>
            </a:r>
          </a:p>
          <a:p>
            <a:pPr lvl="2"/>
            <a:r>
              <a:rPr lang="en-US" dirty="0" smtClean="0"/>
              <a:t>Actually not that good</a:t>
            </a:r>
          </a:p>
          <a:p>
            <a:pPr lvl="2"/>
            <a:r>
              <a:rPr lang="en-US" dirty="0" smtClean="0"/>
              <a:t>Can’t find the article a paragraph belongs to sometimes</a:t>
            </a:r>
          </a:p>
          <a:p>
            <a:pPr lvl="1"/>
            <a:r>
              <a:rPr lang="en-US" dirty="0" smtClean="0"/>
              <a:t>Suggestion of related information</a:t>
            </a:r>
          </a:p>
          <a:p>
            <a:pPr lvl="2"/>
            <a:r>
              <a:rPr lang="en-US" dirty="0" smtClean="0"/>
              <a:t>“more like this”</a:t>
            </a:r>
          </a:p>
          <a:p>
            <a:pPr lvl="2"/>
            <a:r>
              <a:rPr lang="en-US" dirty="0" smtClean="0"/>
              <a:t>User preference</a:t>
            </a:r>
          </a:p>
          <a:p>
            <a:r>
              <a:rPr lang="en-US" dirty="0" smtClean="0"/>
              <a:t>Weaknesses</a:t>
            </a:r>
          </a:p>
          <a:p>
            <a:pPr lvl="1"/>
            <a:r>
              <a:rPr lang="en-US" dirty="0" smtClean="0"/>
              <a:t>Not free (“as little as $0.99 per article”)</a:t>
            </a:r>
          </a:p>
          <a:p>
            <a:pPr lvl="1"/>
            <a:r>
              <a:rPr lang="en-US" dirty="0" smtClean="0"/>
              <a:t>Limited data source</a:t>
            </a:r>
          </a:p>
          <a:p>
            <a:pPr lvl="1"/>
            <a:r>
              <a:rPr lang="en-US" dirty="0" smtClean="0"/>
              <a:t>Not smart enough</a:t>
            </a:r>
          </a:p>
          <a:p>
            <a:pPr lvl="1"/>
            <a:r>
              <a:rPr lang="en-US" dirty="0" smtClean="0"/>
              <a:t>Why not Google Scholar?</a:t>
            </a:r>
            <a:endParaRPr lang="en-US" dirty="0"/>
          </a:p>
        </p:txBody>
      </p:sp>
      <p:pic>
        <p:nvPicPr>
          <p:cNvPr id="5" name="Content Placeholder 3" descr="28400v1-max-450x4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1839593" cy="490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048000"/>
            <a:ext cx="41052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Who:</a:t>
            </a:r>
          </a:p>
          <a:p>
            <a:pPr lvl="1"/>
            <a:r>
              <a:rPr lang="en-US" dirty="0" smtClean="0"/>
              <a:t>Kathleen Dahlgren (founder, UCLA linguistics Professor)</a:t>
            </a:r>
          </a:p>
          <a:p>
            <a:pPr lvl="1"/>
            <a:r>
              <a:rPr lang="en-US" dirty="0"/>
              <a:t>Scott </a:t>
            </a:r>
            <a:r>
              <a:rPr lang="en-US" dirty="0" err="1" smtClean="0"/>
              <a:t>Jarus</a:t>
            </a:r>
            <a:r>
              <a:rPr lang="en-US" dirty="0"/>
              <a:t> </a:t>
            </a:r>
            <a:r>
              <a:rPr lang="en-US" dirty="0" smtClean="0"/>
              <a:t>(CEO)</a:t>
            </a:r>
          </a:p>
          <a:p>
            <a:r>
              <a:rPr lang="en-US" dirty="0" smtClean="0"/>
              <a:t>Where:</a:t>
            </a:r>
          </a:p>
          <a:p>
            <a:pPr lvl="1"/>
            <a:r>
              <a:rPr lang="en-US" dirty="0" smtClean="0"/>
              <a:t>Culver City, CA </a:t>
            </a:r>
          </a:p>
          <a:p>
            <a:r>
              <a:rPr lang="en-US" dirty="0" smtClean="0"/>
              <a:t>When:</a:t>
            </a:r>
          </a:p>
          <a:p>
            <a:pPr lvl="1"/>
            <a:r>
              <a:rPr lang="en-US" dirty="0" smtClean="0"/>
              <a:t>Feb 2003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75" y="130935"/>
            <a:ext cx="174692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linguistic </a:t>
            </a:r>
            <a:r>
              <a:rPr lang="en-US" dirty="0"/>
              <a:t>search engine that supports ontology, morphology, and </a:t>
            </a:r>
            <a:r>
              <a:rPr lang="en-US" dirty="0" smtClean="0"/>
              <a:t>synonymy</a:t>
            </a:r>
          </a:p>
          <a:p>
            <a:endParaRPr lang="en-US" dirty="0" smtClean="0"/>
          </a:p>
          <a:p>
            <a:r>
              <a:rPr lang="en-US" dirty="0" smtClean="0"/>
              <a:t>Vertical market strategy</a:t>
            </a:r>
          </a:p>
          <a:p>
            <a:pPr lvl="1"/>
            <a:r>
              <a:rPr lang="en-US" dirty="0" smtClean="0"/>
              <a:t>4 domains currently: Legal, Health, Wiki, Bible</a:t>
            </a:r>
          </a:p>
          <a:p>
            <a:pPr lvl="1"/>
            <a:r>
              <a:rPr lang="en-US" dirty="0" smtClean="0"/>
              <a:t>Performance may be a bottleneck in an open Web context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75" y="130935"/>
            <a:ext cx="174692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8001000" cy="5791200"/>
          </a:xfr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75" y="130935"/>
            <a:ext cx="174692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44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Semantic Map (like </a:t>
            </a:r>
            <a:r>
              <a:rPr lang="en-US" dirty="0" err="1" smtClean="0"/>
              <a:t>WordNet</a:t>
            </a:r>
            <a:r>
              <a:rPr lang="en-US" dirty="0" smtClean="0"/>
              <a:t>) which has been (manually) building for 24 years</a:t>
            </a:r>
          </a:p>
          <a:p>
            <a:pPr lvl="1"/>
            <a:r>
              <a:rPr lang="en-US" dirty="0" smtClean="0"/>
              <a:t>506, 000 word stems; 536, 000 word senses</a:t>
            </a:r>
          </a:p>
          <a:p>
            <a:pPr lvl="1"/>
            <a:r>
              <a:rPr lang="en-US" dirty="0" smtClean="0"/>
              <a:t>A taxonomy with 7, 500 nodes and 536, 000 leaves</a:t>
            </a:r>
          </a:p>
          <a:p>
            <a:pPr lvl="1"/>
            <a:r>
              <a:rPr lang="en-US" dirty="0" smtClean="0"/>
              <a:t>A meaning thesaurus with 75, 000 groupings</a:t>
            </a:r>
          </a:p>
          <a:p>
            <a:pPr lvl="1"/>
            <a:r>
              <a:rPr lang="en-US" dirty="0" smtClean="0"/>
              <a:t>4, 300, 000 sense contexts (for disambiguation)</a:t>
            </a:r>
          </a:p>
          <a:p>
            <a:pPr lvl="1"/>
            <a:r>
              <a:rPr lang="en-US" dirty="0" smtClean="0"/>
              <a:t>Other syntactic and semantic information</a:t>
            </a:r>
          </a:p>
          <a:p>
            <a:r>
              <a:rPr lang="en-US" dirty="0" smtClean="0"/>
              <a:t>A Powerful Semantic NLP Parser based on the semantic map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75" y="130935"/>
            <a:ext cx="174692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7"/>
          <p:cNvGrpSpPr/>
          <p:nvPr/>
        </p:nvGrpSpPr>
        <p:grpSpPr>
          <a:xfrm>
            <a:off x="533400" y="609600"/>
            <a:ext cx="8382000" cy="5912568"/>
            <a:chOff x="228600" y="107234"/>
            <a:chExt cx="8686800" cy="664353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107234"/>
              <a:ext cx="8686800" cy="664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Oval 4"/>
            <p:cNvSpPr/>
            <p:nvPr/>
          </p:nvSpPr>
          <p:spPr>
            <a:xfrm>
              <a:off x="6477000" y="1905000"/>
              <a:ext cx="2438400" cy="2438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981200" y="2514600"/>
              <a:ext cx="19050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rot="5400000">
            <a:off x="7430294" y="4761706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05600" y="5144869"/>
            <a:ext cx="1981200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Sense of keywords in the query</a:t>
            </a:r>
            <a:endParaRPr lang="en-US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75" y="130935"/>
            <a:ext cx="174692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under the hood?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NLP, Text mining</a:t>
            </a:r>
          </a:p>
          <a:p>
            <a:endParaRPr lang="en-US" dirty="0"/>
          </a:p>
          <a:p>
            <a:r>
              <a:rPr lang="en-US" dirty="0" smtClean="0"/>
              <a:t>Ontology</a:t>
            </a:r>
          </a:p>
          <a:p>
            <a:endParaRPr lang="en-US" dirty="0"/>
          </a:p>
          <a:p>
            <a:r>
              <a:rPr lang="en-US" dirty="0" smtClean="0"/>
              <a:t>Uncertain </a:t>
            </a:r>
            <a:r>
              <a:rPr lang="en-US" dirty="0"/>
              <a:t>data management</a:t>
            </a:r>
          </a:p>
          <a:p>
            <a:endParaRPr lang="en-US" dirty="0"/>
          </a:p>
          <a:p>
            <a:r>
              <a:rPr lang="en-US" dirty="0" smtClean="0"/>
              <a:t>RDF, OWL, </a:t>
            </a:r>
            <a:r>
              <a:rPr lang="en-US" dirty="0" smtClean="0"/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7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3400"/>
            <a:ext cx="484822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362200"/>
            <a:ext cx="50768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62600" y="838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Who was the first president of USA</a:t>
            </a:r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371997" y="4114403"/>
            <a:ext cx="45720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" y="4419600"/>
            <a:ext cx="167640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From Cognition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3427412" y="5715000"/>
            <a:ext cx="61118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6400" y="5574268"/>
            <a:ext cx="167640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Powerset</a:t>
            </a:r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735" y="41856"/>
            <a:ext cx="174692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Weakness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greatest problem linguistic or semantic search </a:t>
            </a:r>
            <a:r>
              <a:rPr lang="en-US" dirty="0" smtClean="0"/>
              <a:t>engines: scalability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Dahlgren, </a:t>
            </a:r>
            <a:r>
              <a:rPr lang="en-US" dirty="0" smtClean="0"/>
              <a:t>"We </a:t>
            </a:r>
            <a:r>
              <a:rPr lang="en-US" dirty="0"/>
              <a:t>were able to index the whole 16 million records in MEDLINE in one day." </a:t>
            </a:r>
            <a:endParaRPr lang="en-US" dirty="0" smtClean="0"/>
          </a:p>
          <a:p>
            <a:r>
              <a:rPr lang="en-US" dirty="0" err="1" smtClean="0"/>
              <a:t>Jarus</a:t>
            </a:r>
            <a:r>
              <a:rPr lang="en-US" dirty="0"/>
              <a:t>, </a:t>
            </a:r>
            <a:r>
              <a:rPr lang="en-US" dirty="0" smtClean="0"/>
              <a:t>"The </a:t>
            </a:r>
            <a:r>
              <a:rPr lang="en-US" dirty="0"/>
              <a:t>only challenge is when we have performance problems; then we need to add more machines, more hardware. It's a commoditized problem."</a:t>
            </a:r>
          </a:p>
        </p:txBody>
      </p:sp>
    </p:spTree>
    <p:extLst>
      <p:ext uri="{BB962C8B-B14F-4D97-AF65-F5344CB8AC3E}">
        <p14:creationId xmlns:p14="http://schemas.microsoft.com/office/powerpoint/2010/main" val="211303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cybernetnews.com/wp-content/uploads/2007/05/kosmi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800"/>
            <a:ext cx="3923071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Who:</a:t>
            </a:r>
          </a:p>
          <a:p>
            <a:pPr lvl="1"/>
            <a:r>
              <a:rPr lang="en-US" dirty="0" err="1" smtClean="0"/>
              <a:t>Venky</a:t>
            </a:r>
            <a:r>
              <a:rPr lang="en-US" dirty="0" smtClean="0"/>
              <a:t> </a:t>
            </a:r>
            <a:r>
              <a:rPr lang="en-US" dirty="0" err="1" smtClean="0"/>
              <a:t>Harinarayan</a:t>
            </a:r>
            <a:r>
              <a:rPr lang="en-US" dirty="0" smtClean="0"/>
              <a:t>, </a:t>
            </a:r>
            <a:r>
              <a:rPr lang="en-US" dirty="0" err="1" smtClean="0"/>
              <a:t>Anand</a:t>
            </a:r>
            <a:r>
              <a:rPr lang="en-US" dirty="0" smtClean="0"/>
              <a:t> </a:t>
            </a:r>
            <a:r>
              <a:rPr lang="en-US" dirty="0" err="1" smtClean="0"/>
              <a:t>Rajaraman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Standford</a:t>
            </a:r>
            <a:r>
              <a:rPr lang="en-US" dirty="0" smtClean="0"/>
              <a:t>, </a:t>
            </a:r>
            <a:r>
              <a:rPr lang="en-US" dirty="0" err="1" smtClean="0"/>
              <a:t>Junglee</a:t>
            </a:r>
            <a:r>
              <a:rPr lang="en-US" dirty="0" smtClean="0"/>
              <a:t>, Amazon)</a:t>
            </a:r>
          </a:p>
          <a:p>
            <a:r>
              <a:rPr lang="en-US" dirty="0" smtClean="0"/>
              <a:t>Where:</a:t>
            </a:r>
            <a:endParaRPr lang="en-US" dirty="0"/>
          </a:p>
          <a:p>
            <a:pPr lvl="1"/>
            <a:r>
              <a:rPr lang="en-US" dirty="0"/>
              <a:t>Mountain View, California </a:t>
            </a:r>
            <a:endParaRPr lang="en-US" dirty="0" smtClean="0"/>
          </a:p>
          <a:p>
            <a:r>
              <a:rPr lang="en-US" dirty="0" smtClean="0"/>
              <a:t>When:</a:t>
            </a:r>
            <a:endParaRPr lang="en-US" altLang="zh-CN" dirty="0" smtClean="0"/>
          </a:p>
          <a:p>
            <a:pPr lvl="1"/>
            <a:r>
              <a:rPr lang="en-US" dirty="0" smtClean="0"/>
              <a:t>2005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4" descr="http://cybernetnews.com/wp-content/uploads/2007/05/kosmi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" y="90055"/>
            <a:ext cx="1676400" cy="92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Kosmix</a:t>
            </a:r>
            <a:r>
              <a:rPr lang="en-US" dirty="0" smtClean="0"/>
              <a:t>: the web organized for you</a:t>
            </a:r>
          </a:p>
          <a:p>
            <a:endParaRPr lang="en-US" dirty="0"/>
          </a:p>
          <a:p>
            <a:pPr lvl="1"/>
            <a:r>
              <a:rPr lang="en-US" dirty="0" smtClean="0"/>
              <a:t>It’s more like a Yahoo portal : a dashboard of relevant videos, photos, news, commentary, opinion, communities and links to related topics.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presents related topics allowing users to explore the Web by topic.</a:t>
            </a:r>
          </a:p>
          <a:p>
            <a:endParaRPr lang="en-US" dirty="0" smtClean="0"/>
          </a:p>
        </p:txBody>
      </p:sp>
      <p:pic>
        <p:nvPicPr>
          <p:cNvPr id="4" name="Picture 4" descr="http://cybernetnews.com/wp-content/uploads/2007/05/kosmi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" y="90055"/>
            <a:ext cx="1676400" cy="92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a keyword or topic that a user enters, </a:t>
            </a:r>
            <a:r>
              <a:rPr lang="en-US" dirty="0" err="1" smtClean="0"/>
              <a:t>Kosmix</a:t>
            </a:r>
            <a:r>
              <a:rPr lang="en-US" dirty="0" smtClean="0"/>
              <a:t> gathers content from across the Web to build a sort of multimedia encyclopedia entry </a:t>
            </a:r>
            <a:r>
              <a:rPr lang="en-US" i="1" dirty="0" smtClean="0"/>
              <a:t>on the fly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taxonomy including nearly 5 million topics,  and millions of connections among those topics.</a:t>
            </a:r>
          </a:p>
          <a:p>
            <a:endParaRPr lang="en-US" dirty="0"/>
          </a:p>
        </p:txBody>
      </p:sp>
      <p:pic>
        <p:nvPicPr>
          <p:cNvPr id="4" name="Picture 4" descr="http://cybernetnews.com/wp-content/uploads/2007/05/kosmi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" y="90055"/>
            <a:ext cx="1676400" cy="92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6558"/>
            <a:ext cx="8382000" cy="681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5943600" y="1447800"/>
            <a:ext cx="21336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47800" y="914400"/>
            <a:ext cx="69342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6602"/>
            <a:ext cx="8077200" cy="6168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01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43200"/>
            <a:ext cx="3886200" cy="137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4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Who:</a:t>
            </a:r>
          </a:p>
          <a:p>
            <a:pPr lvl="1"/>
            <a:r>
              <a:rPr lang="en-US" sz="2400" dirty="0" smtClean="0"/>
              <a:t>Francois </a:t>
            </a:r>
            <a:r>
              <a:rPr lang="en-US" sz="2400" dirty="0" err="1" smtClean="0"/>
              <a:t>Bourdoncle</a:t>
            </a:r>
            <a:r>
              <a:rPr lang="en-US" sz="2400" dirty="0" smtClean="0"/>
              <a:t>  (previously with AltaVista)</a:t>
            </a:r>
          </a:p>
          <a:p>
            <a:r>
              <a:rPr lang="en-US" dirty="0" smtClean="0"/>
              <a:t>Where:</a:t>
            </a:r>
          </a:p>
          <a:p>
            <a:pPr lvl="1"/>
            <a:r>
              <a:rPr lang="en-US" sz="2400" dirty="0" smtClean="0"/>
              <a:t>Paris, France</a:t>
            </a:r>
          </a:p>
          <a:p>
            <a:r>
              <a:rPr lang="en-US" dirty="0" smtClean="0"/>
              <a:t>When:</a:t>
            </a:r>
          </a:p>
          <a:p>
            <a:pPr lvl="1"/>
            <a:r>
              <a:rPr lang="en-US" sz="2400" dirty="0" smtClean="0"/>
              <a:t>Oct. 9 2006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" y="94594"/>
            <a:ext cx="1295400" cy="4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users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semantic search engine trying to answer a question that does not exist?</a:t>
            </a:r>
          </a:p>
          <a:p>
            <a:endParaRPr lang="en-US" dirty="0"/>
          </a:p>
          <a:p>
            <a:r>
              <a:rPr lang="en-US" dirty="0" smtClean="0"/>
              <a:t>Technology-push vs. demand-pull</a:t>
            </a:r>
          </a:p>
          <a:p>
            <a:endParaRPr lang="en-US" dirty="0"/>
          </a:p>
          <a:p>
            <a:r>
              <a:rPr lang="en-US" dirty="0" smtClean="0"/>
              <a:t>A great battleground for big companies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21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Databases</a:t>
            </a:r>
            <a:r>
              <a:rPr lang="en-US" dirty="0"/>
              <a:t>: A database of crawled Web pages and an image database. Ad database comes from Yahoo! Search Marketing.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Strengths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  * Truncation, proximity, and many other advanced operators</a:t>
            </a:r>
            <a:br>
              <a:rPr lang="en-US" dirty="0"/>
            </a:br>
            <a:r>
              <a:rPr lang="en-US" dirty="0"/>
              <a:t>  * Includes thumbnails of pages</a:t>
            </a:r>
            <a:br>
              <a:rPr lang="en-US" dirty="0"/>
            </a:br>
            <a:r>
              <a:rPr lang="en-US" dirty="0"/>
              <a:t>  * Provides excellent narrowing options on right side</a:t>
            </a:r>
          </a:p>
          <a:p>
            <a:endParaRPr lang="en-US" dirty="0"/>
          </a:p>
          <a:p>
            <a:r>
              <a:rPr lang="en-US" b="1" dirty="0"/>
              <a:t>Weaknesses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  * Smaller database than the major search engines</a:t>
            </a:r>
            <a:br>
              <a:rPr lang="en-US" dirty="0"/>
            </a:br>
            <a:r>
              <a:rPr lang="en-US" dirty="0"/>
              <a:t>  * May not be updated as frequently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" y="94594"/>
            <a:ext cx="1295400" cy="4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94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What are you looking for?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Use double quotes to search for an exact phrase. This eliminates&#10; documents where the words occur but are not next to one another or are &#10;in the wrong order."/>
              </a:rPr>
              <a:t>Exact </a:t>
            </a:r>
            <a:r>
              <a:rPr lang="en-US" dirty="0">
                <a:hlinkClick r:id="rId2" tooltip="Use double quotes to search for an exact phrase. This eliminates&#10; documents where the words occur but are not next to one another or are &#10;in the wrong order."/>
              </a:rPr>
              <a:t>Phrases</a:t>
            </a:r>
            <a:r>
              <a:rPr lang="en-US" dirty="0"/>
              <a:t> e.g. "to be or not to be"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Use the &quot;+&quot; operator to search for the exact word in a&#10; document. This operator also allows you to search for link words (like &#10;&quot;the&quot;, &quot;a&quot;, &quot;of&quot;, &quot;or&quot;, &#10;&quot;and&quot;) which are ignored by default."/>
              </a:rPr>
              <a:t>Exact </a:t>
            </a:r>
            <a:r>
              <a:rPr lang="en-US" dirty="0">
                <a:hlinkClick r:id="rId2" tooltip="Use the &quot;+&quot; operator to search for the exact word in a&#10; document. This operator also allows you to search for link words (like &#10;&quot;the&quot;, &quot;a&quot;, &quot;of&quot;, &quot;or&quot;, &#10;&quot;and&quot;) which are ignored by default."/>
              </a:rPr>
              <a:t>Words</a:t>
            </a:r>
            <a:r>
              <a:rPr lang="en-US" dirty="0"/>
              <a:t> e.g. +the godfather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The &quot;OPT&quot; operator allows you to specify a term &#10;without making its presence mandatory for a document to appear in the &#10;search results."/>
              </a:rPr>
              <a:t>Optional </a:t>
            </a:r>
            <a:r>
              <a:rPr lang="en-US" dirty="0">
                <a:hlinkClick r:id="rId2" tooltip="The &quot;OPT&quot; operator allows you to specify a term &#10;without making its presence mandatory for a document to appear in the &#10;search results."/>
              </a:rPr>
              <a:t>Terms</a:t>
            </a:r>
            <a:r>
              <a:rPr lang="en-US" dirty="0"/>
              <a:t> e.g. cow OPT mad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The &quot;-&quot; operator allows you to remove all documents &#10;containing a specific word or expression from the search results."/>
              </a:rPr>
              <a:t>Exclude </a:t>
            </a:r>
            <a:r>
              <a:rPr lang="en-US" dirty="0">
                <a:hlinkClick r:id="rId2" tooltip="The &quot;-&quot; operator allows you to remove all documents &#10;containing a specific word or expression from the search results."/>
              </a:rPr>
              <a:t>Terms</a:t>
            </a:r>
            <a:r>
              <a:rPr lang="en-US" dirty="0"/>
              <a:t> e.g. star -movie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Prefix search allows you to find documents based on the &#10;beginning of a word."/>
              </a:rPr>
              <a:t>Prefix </a:t>
            </a:r>
            <a:r>
              <a:rPr lang="en-US" dirty="0">
                <a:hlinkClick r:id="rId2" tooltip="Prefix search allows you to find documents based on the &#10;beginning of a word."/>
              </a:rPr>
              <a:t>Search</a:t>
            </a:r>
            <a:r>
              <a:rPr lang="en-US" dirty="0"/>
              <a:t> e.g. </a:t>
            </a:r>
            <a:r>
              <a:rPr lang="en-US" dirty="0" err="1"/>
              <a:t>Jenn</a:t>
            </a:r>
            <a:r>
              <a:rPr lang="en-US" dirty="0"/>
              <a:t>*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The &quot;NEXT&quot; operator finds documents where the query &#10;terms are next to each other."/>
              </a:rPr>
              <a:t>Proximity </a:t>
            </a:r>
            <a:r>
              <a:rPr lang="en-US" dirty="0">
                <a:hlinkClick r:id="rId2" tooltip="The &quot;NEXT&quot; operator finds documents where the query &#10;terms are next to each other."/>
              </a:rPr>
              <a:t>Search</a:t>
            </a:r>
            <a:r>
              <a:rPr lang="en-US" dirty="0"/>
              <a:t> e.g. movie NEXT star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The &quot;AND&quot; and &quot;OR&quot; operators can be combined&#10; to match documents against advanced boolean logic."/>
              </a:rPr>
              <a:t>Logic</a:t>
            </a:r>
            <a:r>
              <a:rPr lang="en-US" dirty="0" smtClean="0"/>
              <a:t> </a:t>
            </a:r>
            <a:r>
              <a:rPr lang="en-US" dirty="0"/>
              <a:t>e.g. (movie AND star) OR (famous AND people)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When you do not know how to spell a word, write it as it sounds &#10;and use a phonetic search. Results will include words that sound like &#10;what you typed."/>
              </a:rPr>
              <a:t>Phonetic </a:t>
            </a:r>
            <a:r>
              <a:rPr lang="en-US" dirty="0">
                <a:hlinkClick r:id="rId2" tooltip="When you do not know how to spell a word, write it as it sounds &#10;and use a phonetic search. Results will include words that sound like &#10;what you typed."/>
              </a:rPr>
              <a:t>Search</a:t>
            </a:r>
            <a:r>
              <a:rPr lang="en-US" dirty="0"/>
              <a:t> e.g. </a:t>
            </a:r>
            <a:r>
              <a:rPr lang="en-US" dirty="0" err="1"/>
              <a:t>soundslike:shakespear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When you are not sure about the spelling of a word, you can &#10;search with spelling approximation."/>
              </a:rPr>
              <a:t>Approximate </a:t>
            </a:r>
            <a:r>
              <a:rPr lang="en-US" dirty="0">
                <a:hlinkClick r:id="rId2" tooltip="When you are not sure about the spelling of a word, you can &#10;search with spelling approximation."/>
              </a:rPr>
              <a:t>spelling Search</a:t>
            </a:r>
            <a:r>
              <a:rPr lang="en-US" dirty="0"/>
              <a:t> e.g. </a:t>
            </a:r>
            <a:r>
              <a:rPr lang="en-US" dirty="0" err="1"/>
              <a:t>spellslike:exlaead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Where </a:t>
            </a:r>
            <a:r>
              <a:rPr lang="en-US" b="1" dirty="0"/>
              <a:t>do you want to find it?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The &quot;site:&quot; operator restricts a search to a &#10;particular web site."/>
              </a:rPr>
              <a:t>Site </a:t>
            </a:r>
            <a:r>
              <a:rPr lang="en-US" dirty="0">
                <a:hlinkClick r:id="rId2" tooltip="The &quot;site:&quot; operator restricts a search to a &#10;particular web site."/>
              </a:rPr>
              <a:t>Search</a:t>
            </a:r>
            <a:r>
              <a:rPr lang="en-US" dirty="0"/>
              <a:t> e.g. movie star </a:t>
            </a:r>
            <a:r>
              <a:rPr lang="en-US" dirty="0" err="1"/>
              <a:t>site:flickr.com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The &quot;intitle:&quot; operator allows you to search for a &#10;word or a group of words found within the title of a document."/>
              </a:rPr>
              <a:t>Title </a:t>
            </a:r>
            <a:r>
              <a:rPr lang="en-US" dirty="0">
                <a:hlinkClick r:id="rId2" tooltip="The &quot;intitle:&quot; operator allows you to search for a &#10;word or a group of words found within the title of a document."/>
              </a:rPr>
              <a:t>Search</a:t>
            </a:r>
            <a:r>
              <a:rPr lang="en-US" dirty="0"/>
              <a:t> e.g. </a:t>
            </a:r>
            <a:r>
              <a:rPr lang="en-US" dirty="0" err="1"/>
              <a:t>intitle</a:t>
            </a:r>
            <a:r>
              <a:rPr lang="en-US" dirty="0"/>
              <a:t>:"official website"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The &quot;inurl:&quot; operator allows you to search for a word &#10;or a group of words found within the URL of a document."/>
              </a:rPr>
              <a:t>URL </a:t>
            </a:r>
            <a:r>
              <a:rPr lang="en-US" dirty="0">
                <a:hlinkClick r:id="rId2" tooltip="The &quot;inurl:&quot; operator allows you to search for a word &#10;or a group of words found within the URL of a document."/>
              </a:rPr>
              <a:t>Search</a:t>
            </a:r>
            <a:r>
              <a:rPr lang="en-US" dirty="0"/>
              <a:t> e.g. </a:t>
            </a:r>
            <a:r>
              <a:rPr lang="en-US" dirty="0" err="1"/>
              <a:t>inurl:music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The &quot;link:&quot; operator allows you to search for pages &#10;that contain a given link."/>
              </a:rPr>
              <a:t>Link </a:t>
            </a:r>
            <a:r>
              <a:rPr lang="en-US" dirty="0">
                <a:hlinkClick r:id="rId2" tooltip="The &quot;link:&quot; operator allows you to search for pages &#10;that contain a given link."/>
              </a:rPr>
              <a:t>Search</a:t>
            </a:r>
            <a:r>
              <a:rPr lang="en-US" dirty="0"/>
              <a:t> e.g. </a:t>
            </a:r>
            <a:r>
              <a:rPr lang="en-US" dirty="0" err="1"/>
              <a:t>link:www.exalead.com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In </a:t>
            </a:r>
            <a:r>
              <a:rPr lang="en-US" b="1" dirty="0"/>
              <a:t>which period of time are you interested?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The &quot;before:&quot; operator restricts a search to documents&#10; created or modified before the given date (in the YYYY/MM/DD format)."/>
              </a:rPr>
              <a:t>Search </a:t>
            </a:r>
            <a:r>
              <a:rPr lang="en-US" dirty="0">
                <a:hlinkClick r:id="rId2" tooltip="The &quot;before:&quot; operator restricts a search to documents&#10; created or modified before the given date (in the YYYY/MM/DD format)."/>
              </a:rPr>
              <a:t>Before a Date</a:t>
            </a:r>
            <a:r>
              <a:rPr lang="en-US" dirty="0"/>
              <a:t> e.g. movie star before:2004/05/21 </a:t>
            </a:r>
          </a:p>
          <a:p>
            <a:pPr marL="400050" lvl="1" indent="0">
              <a:buNone/>
            </a:pPr>
            <a:r>
              <a:rPr lang="en-US" dirty="0" smtClean="0">
                <a:hlinkClick r:id="rId2" tooltip="The &quot;after:&quot; operator restricts a search to documents &#10;created or modified after the given date (in the YYYY/MM/DD format)."/>
              </a:rPr>
              <a:t>Search </a:t>
            </a:r>
            <a:r>
              <a:rPr lang="en-US" dirty="0">
                <a:hlinkClick r:id="rId2" tooltip="The &quot;after:&quot; operator restricts a search to documents &#10;created or modified after the given date (in the YYYY/MM/DD format)."/>
              </a:rPr>
              <a:t>After a Date</a:t>
            </a:r>
            <a:r>
              <a:rPr lang="en-US" dirty="0"/>
              <a:t> e.g. movie star after:2004/05/21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" y="94594"/>
            <a:ext cx="1295400" cy="4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3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300" dirty="0" smtClean="0"/>
              <a:t>Example: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albert </a:t>
            </a:r>
            <a:r>
              <a:rPr lang="en-US" sz="2400" dirty="0" err="1"/>
              <a:t>einstein</a:t>
            </a:r>
            <a:r>
              <a:rPr lang="en-US" sz="2400" dirty="0"/>
              <a:t> </a:t>
            </a:r>
            <a:r>
              <a:rPr lang="en-US" sz="2400" dirty="0" err="1"/>
              <a:t>imagecontent:Face</a:t>
            </a:r>
            <a:r>
              <a:rPr lang="en-US" sz="2400" dirty="0"/>
              <a:t>  </a:t>
            </a:r>
            <a:r>
              <a:rPr lang="en-US" sz="2400" dirty="0" err="1"/>
              <a:t>realism:Photo</a:t>
            </a:r>
            <a:r>
              <a:rPr lang="en-US" sz="2400" dirty="0"/>
              <a:t> </a:t>
            </a:r>
            <a:r>
              <a:rPr lang="en-US" sz="2400" dirty="0" err="1"/>
              <a:t>color:orange</a:t>
            </a:r>
            <a:endParaRPr lang="en-US" sz="2400" dirty="0"/>
          </a:p>
          <a:p>
            <a:endParaRPr lang="en-US" sz="2400" dirty="0"/>
          </a:p>
          <a:p>
            <a:pPr marL="400050" lvl="1" indent="0">
              <a:buNone/>
            </a:pPr>
            <a:r>
              <a:rPr lang="en-US" sz="2000" dirty="0"/>
              <a:t>search images based on size (Small, Medium, Large), content (Face), pixel size (800×600, 1024×768, 1280×768) and image color (color, Gray scale, Black &amp; White</a:t>
            </a:r>
            <a:r>
              <a:rPr lang="en-US" sz="2000" dirty="0" smtClean="0"/>
              <a:t>).</a:t>
            </a:r>
          </a:p>
          <a:p>
            <a:pPr marL="400050" lvl="1" indent="0">
              <a:buNone/>
            </a:pPr>
            <a:endParaRPr lang="en-US" sz="2000" dirty="0"/>
          </a:p>
          <a:p>
            <a:r>
              <a:rPr lang="en-US" sz="3300" dirty="0" smtClean="0"/>
              <a:t>Techniques: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LTU </a:t>
            </a:r>
            <a:r>
              <a:rPr lang="en-US" sz="2400" dirty="0"/>
              <a:t>Engine for image search: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http://www.ltutech.com/en/products/ltu-engine-2</a:t>
            </a:r>
            <a:endParaRPr lang="en-US" sz="2400" dirty="0"/>
          </a:p>
          <a:p>
            <a:endParaRPr lang="en-US" sz="2400" dirty="0"/>
          </a:p>
          <a:p>
            <a:pPr marL="400050" lvl="1" indent="0">
              <a:buNone/>
            </a:pPr>
            <a:endParaRPr lang="en-US" sz="20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r>
              <a:rPr lang="en-US" sz="2000" dirty="0" smtClean="0"/>
              <a:t>for </a:t>
            </a:r>
            <a:r>
              <a:rPr lang="en-US" sz="2000" dirty="0"/>
              <a:t>reviews </a:t>
            </a:r>
            <a:r>
              <a:rPr lang="en-US" sz="2000" dirty="0" smtClean="0"/>
              <a:t>on </a:t>
            </a:r>
            <a:r>
              <a:rPr lang="en-US" sz="2000" dirty="0"/>
              <a:t>image search, see </a:t>
            </a:r>
            <a:r>
              <a:rPr lang="en-US" sz="2000" dirty="0" smtClean="0"/>
              <a:t>http</a:t>
            </a:r>
            <a:r>
              <a:rPr lang="en-US" sz="2000" dirty="0"/>
              <a:t>://www.webadvantage.net/webadblog/face-to-face-with-image-search-473</a:t>
            </a:r>
          </a:p>
          <a:p>
            <a:pPr marL="400050" lvl="1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" y="94594"/>
            <a:ext cx="1295400" cy="4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3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solve the problem of search for content where link analysis is of little help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" y="94594"/>
            <a:ext cx="1295400" cy="4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819400"/>
            <a:ext cx="4405745" cy="1219200"/>
          </a:xfrm>
        </p:spPr>
      </p:pic>
    </p:spTree>
    <p:extLst>
      <p:ext uri="{BB962C8B-B14F-4D97-AF65-F5344CB8AC3E}">
        <p14:creationId xmlns:p14="http://schemas.microsoft.com/office/powerpoint/2010/main" val="95849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Who:</a:t>
            </a:r>
          </a:p>
          <a:p>
            <a:pPr lvl="1"/>
            <a:r>
              <a:rPr lang="en-US" dirty="0" smtClean="0"/>
              <a:t>Hong Liang </a:t>
            </a:r>
            <a:r>
              <a:rPr lang="en-US" dirty="0" err="1" smtClean="0"/>
              <a:t>Qiao</a:t>
            </a:r>
            <a:r>
              <a:rPr lang="en-US" dirty="0" smtClean="0"/>
              <a:t> (</a:t>
            </a:r>
            <a:r>
              <a:rPr lang="en-US" dirty="0" err="1" smtClean="0"/>
              <a:t>Ph.D</a:t>
            </a:r>
            <a:r>
              <a:rPr lang="en-US" dirty="0" smtClean="0"/>
              <a:t> in computational linguistics)</a:t>
            </a:r>
          </a:p>
          <a:p>
            <a:endParaRPr lang="en-US" dirty="0"/>
          </a:p>
          <a:p>
            <a:r>
              <a:rPr lang="en-US" dirty="0" smtClean="0"/>
              <a:t>Where:</a:t>
            </a:r>
          </a:p>
          <a:p>
            <a:pPr lvl="1"/>
            <a:r>
              <a:rPr lang="en-US" dirty="0" smtClean="0"/>
              <a:t>Sydney, Australia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When:</a:t>
            </a:r>
          </a:p>
          <a:p>
            <a:pPr lvl="1"/>
            <a:r>
              <a:rPr lang="en-US" dirty="0" smtClean="0"/>
              <a:t>Oct 2004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" y="80493"/>
            <a:ext cx="220287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8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Lexxe</a:t>
            </a:r>
            <a:r>
              <a:rPr lang="en-US" dirty="0"/>
              <a:t> allows users to ask short </a:t>
            </a:r>
            <a:r>
              <a:rPr lang="en-US" dirty="0" smtClean="0"/>
              <a:t>questions</a:t>
            </a:r>
          </a:p>
          <a:p>
            <a:pPr lvl="1"/>
            <a:r>
              <a:rPr lang="en-US" dirty="0" smtClean="0"/>
              <a:t>6W’s </a:t>
            </a:r>
            <a:r>
              <a:rPr lang="en-US" dirty="0"/>
              <a:t>and 1H (who, what, which, when, why, where and how).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also able to answer affirmative questions, which require either “yes” or “no” as answer.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" y="80493"/>
            <a:ext cx="220287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6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901" y="609600"/>
            <a:ext cx="5943600" cy="6122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" y="80493"/>
            <a:ext cx="220287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3733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600200"/>
            <a:ext cx="35052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33400"/>
            <a:ext cx="4688177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0"/>
            <a:ext cx="4953000" cy="510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" y="80493"/>
            <a:ext cx="220287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9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479" y="1600200"/>
            <a:ext cx="517104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" y="80493"/>
            <a:ext cx="220287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2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“</a:t>
            </a:r>
            <a:r>
              <a:rPr lang="en-US" dirty="0" err="1" smtClean="0"/>
              <a:t>semanticity</a:t>
            </a:r>
            <a:r>
              <a:rPr lang="en-US" dirty="0" smtClean="0"/>
              <a:t>” </a:t>
            </a:r>
            <a:r>
              <a:rPr lang="en-US" dirty="0" smtClean="0"/>
              <a:t>of </a:t>
            </a:r>
            <a:br>
              <a:rPr lang="en-US" dirty="0" smtClean="0"/>
            </a:br>
            <a:r>
              <a:rPr lang="en-US" dirty="0" smtClean="0"/>
              <a:t>semantic </a:t>
            </a:r>
            <a:r>
              <a:rPr lang="en-US" dirty="0" smtClean="0"/>
              <a:t>search </a:t>
            </a:r>
            <a:r>
              <a:rPr lang="en-US" dirty="0" smtClean="0"/>
              <a:t>engines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Well established measures</a:t>
            </a:r>
          </a:p>
          <a:p>
            <a:pPr lvl="1"/>
            <a:r>
              <a:rPr lang="en-US" sz="2200" dirty="0" smtClean="0"/>
              <a:t>NDCG</a:t>
            </a:r>
            <a:endParaRPr lang="en-US" sz="2200" dirty="0"/>
          </a:p>
          <a:p>
            <a:r>
              <a:rPr lang="en-US" dirty="0" smtClean="0"/>
              <a:t>Equivalent queries</a:t>
            </a:r>
            <a:endParaRPr lang="en-US" dirty="0" smtClean="0"/>
          </a:p>
          <a:p>
            <a:pPr lvl="1"/>
            <a:r>
              <a:rPr lang="en-US" sz="2200" u="sng" dirty="0" smtClean="0"/>
              <a:t>Top 10 songs</a:t>
            </a:r>
            <a:r>
              <a:rPr lang="en-US" sz="2200" dirty="0" smtClean="0"/>
              <a:t> </a:t>
            </a:r>
            <a:r>
              <a:rPr lang="en-US" sz="2200" i="1" dirty="0" smtClean="0"/>
              <a:t>vs.</a:t>
            </a:r>
            <a:r>
              <a:rPr lang="en-US" sz="2200" dirty="0" smtClean="0"/>
              <a:t> </a:t>
            </a:r>
            <a:r>
              <a:rPr lang="en-US" sz="2200" u="sng" dirty="0" smtClean="0"/>
              <a:t>Top ten songs</a:t>
            </a:r>
          </a:p>
          <a:p>
            <a:pPr lvl="1"/>
            <a:r>
              <a:rPr lang="en-US" sz="2200" u="sng" dirty="0" smtClean="0"/>
              <a:t>How many people live in Paris</a:t>
            </a:r>
            <a:r>
              <a:rPr lang="en-US" sz="2200" dirty="0" smtClean="0"/>
              <a:t> </a:t>
            </a:r>
            <a:r>
              <a:rPr lang="en-US" sz="2200" i="1" dirty="0" smtClean="0"/>
              <a:t>vs.</a:t>
            </a:r>
            <a:r>
              <a:rPr lang="en-US" sz="2200" dirty="0" smtClean="0"/>
              <a:t> </a:t>
            </a:r>
            <a:r>
              <a:rPr lang="en-US" sz="2200" u="sng" dirty="0" smtClean="0"/>
              <a:t>What’s the population of Paris</a:t>
            </a:r>
          </a:p>
          <a:p>
            <a:pPr lvl="1"/>
            <a:r>
              <a:rPr lang="en-US" sz="2200" u="sng" dirty="0" smtClean="0"/>
              <a:t>Pablo </a:t>
            </a:r>
            <a:r>
              <a:rPr lang="en-US" sz="2200" u="sng" dirty="0" err="1" smtClean="0"/>
              <a:t>Piccasso</a:t>
            </a:r>
            <a:r>
              <a:rPr lang="en-US" sz="2200" dirty="0" smtClean="0"/>
              <a:t> </a:t>
            </a:r>
            <a:r>
              <a:rPr lang="en-US" sz="2200" i="1" dirty="0" smtClean="0"/>
              <a:t>vs.</a:t>
            </a:r>
            <a:r>
              <a:rPr lang="en-US" sz="2200" dirty="0" smtClean="0"/>
              <a:t> </a:t>
            </a:r>
            <a:r>
              <a:rPr lang="en-US" sz="2200" u="sng" dirty="0" smtClean="0"/>
              <a:t>Pablo </a:t>
            </a:r>
            <a:r>
              <a:rPr lang="en-US" sz="2200" u="sng" dirty="0" err="1" smtClean="0"/>
              <a:t>Piccasso</a:t>
            </a:r>
            <a:r>
              <a:rPr lang="en-US" sz="2200" u="sng" dirty="0" smtClean="0"/>
              <a:t> the Painter</a:t>
            </a:r>
            <a:endParaRPr lang="en-US" sz="2200" u="sng" dirty="0"/>
          </a:p>
          <a:p>
            <a:r>
              <a:rPr lang="en-US" dirty="0" smtClean="0"/>
              <a:t>Task oriented</a:t>
            </a:r>
          </a:p>
          <a:p>
            <a:pPr lvl="1"/>
            <a:r>
              <a:rPr lang="en-US" sz="2400" dirty="0" smtClean="0"/>
              <a:t>How </a:t>
            </a:r>
            <a:r>
              <a:rPr lang="en-US" sz="2400" dirty="0" smtClean="0"/>
              <a:t>helpful it is for booking </a:t>
            </a:r>
            <a:r>
              <a:rPr lang="en-US" sz="2400" dirty="0" smtClean="0"/>
              <a:t>a trip?</a:t>
            </a:r>
          </a:p>
          <a:p>
            <a:r>
              <a:rPr lang="en-US" dirty="0" smtClean="0"/>
              <a:t>Result-based vs. process-based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88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6629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723" y="1981200"/>
            <a:ext cx="5191125" cy="454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" y="80493"/>
            <a:ext cx="220287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ngsli\AppData\Local\Microsoft\Windows\Temporary Internet Files\Content.Outlook\P5HR4309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667000"/>
            <a:ext cx="4743450" cy="14230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426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3100" dirty="0" smtClean="0"/>
              <a:t>Who:</a:t>
            </a:r>
          </a:p>
          <a:p>
            <a:pPr lvl="1"/>
            <a:r>
              <a:rPr lang="en-US" sz="2700" dirty="0" smtClean="0"/>
              <a:t>Li Ding (PhD, UMBC) and </a:t>
            </a:r>
            <a:r>
              <a:rPr lang="en-US" sz="2700" dirty="0" err="1" smtClean="0"/>
              <a:t>Ebiquity</a:t>
            </a:r>
            <a:r>
              <a:rPr lang="en-US" sz="2700" dirty="0" smtClean="0"/>
              <a:t> Research Group</a:t>
            </a:r>
          </a:p>
          <a:p>
            <a:r>
              <a:rPr lang="en-US" sz="3100" dirty="0" smtClean="0"/>
              <a:t>Where:</a:t>
            </a:r>
          </a:p>
          <a:p>
            <a:pPr lvl="1"/>
            <a:r>
              <a:rPr lang="en-US" sz="2700" dirty="0" smtClean="0"/>
              <a:t>Baltimore, MD </a:t>
            </a:r>
          </a:p>
          <a:p>
            <a:r>
              <a:rPr lang="en-US" sz="3100" dirty="0" smtClean="0"/>
              <a:t>When: </a:t>
            </a:r>
          </a:p>
          <a:p>
            <a:pPr lvl="1"/>
            <a:r>
              <a:rPr lang="en-US" sz="2700" dirty="0" smtClean="0"/>
              <a:t>February </a:t>
            </a:r>
            <a:r>
              <a:rPr lang="en-US" dirty="0" smtClean="0"/>
              <a:t>2004</a:t>
            </a:r>
          </a:p>
          <a:p>
            <a:r>
              <a:rPr lang="en-US" dirty="0" smtClean="0"/>
              <a:t>Meaning: </a:t>
            </a:r>
          </a:p>
          <a:p>
            <a:pPr lvl="1"/>
            <a:r>
              <a:rPr lang="en-US" dirty="0" smtClean="0"/>
              <a:t>Semantic Web + </a:t>
            </a:r>
            <a:r>
              <a:rPr lang="en-US" dirty="0" err="1" smtClean="0"/>
              <a:t>google</a:t>
            </a:r>
            <a:r>
              <a:rPr lang="en-US" dirty="0" smtClean="0"/>
              <a:t> = </a:t>
            </a:r>
            <a:r>
              <a:rPr lang="en-US" dirty="0" err="1" smtClean="0"/>
              <a:t>Swoogle</a:t>
            </a:r>
            <a:endParaRPr lang="en-US" dirty="0" smtClean="0"/>
          </a:p>
          <a:p>
            <a:r>
              <a:rPr lang="en-US" dirty="0" smtClean="0"/>
              <a:t>Paper:  </a:t>
            </a:r>
          </a:p>
          <a:p>
            <a:pPr lvl="1"/>
            <a:r>
              <a:rPr lang="en-US" dirty="0" err="1" smtClean="0"/>
              <a:t>Swoogle</a:t>
            </a:r>
            <a:r>
              <a:rPr lang="en-US" dirty="0"/>
              <a:t>: A Semantic Web Search and Metadata </a:t>
            </a:r>
            <a:r>
              <a:rPr lang="en-US" dirty="0" smtClean="0"/>
              <a:t>Engine</a:t>
            </a:r>
            <a:endParaRPr lang="en-US" dirty="0"/>
          </a:p>
        </p:txBody>
      </p:sp>
      <p:pic>
        <p:nvPicPr>
          <p:cNvPr id="5" name="Picture 2" descr="C:\Users\hongsli\AppData\Local\Microsoft\Windows\Temporary Internet Files\Content.Outlook\P5HR4309\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8600"/>
            <a:ext cx="1524000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612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Keyword search</a:t>
            </a:r>
          </a:p>
          <a:p>
            <a:pPr lvl="1"/>
            <a:r>
              <a:rPr lang="en-US" sz="2900" dirty="0" smtClean="0"/>
              <a:t>Single Term, e.g., </a:t>
            </a:r>
            <a:r>
              <a:rPr lang="en-US" sz="2900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"computer”</a:t>
            </a:r>
          </a:p>
          <a:p>
            <a:pPr lvl="1"/>
            <a:r>
              <a:rPr lang="en-US" sz="2900" dirty="0" smtClean="0"/>
              <a:t>Phrase, e.g. </a:t>
            </a:r>
            <a:r>
              <a:rPr lang="en-US" sz="2900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“personal computer “. </a:t>
            </a:r>
          </a:p>
          <a:p>
            <a:pPr lvl="1"/>
            <a:r>
              <a:rPr lang="en-US" sz="2900" dirty="0" smtClean="0"/>
              <a:t>Wildcard Searches. "?" for single char and “*” for multiple characters. </a:t>
            </a:r>
          </a:p>
          <a:p>
            <a:pPr lvl="1"/>
            <a:r>
              <a:rPr lang="en-US" sz="2900" dirty="0" smtClean="0"/>
              <a:t>Boolean Operators. Supported </a:t>
            </a:r>
            <a:r>
              <a:rPr lang="en-US" dirty="0" smtClean="0"/>
              <a:t>operators include AND, OR, and NOT.</a:t>
            </a:r>
          </a:p>
          <a:p>
            <a:r>
              <a:rPr lang="en-US" sz="3100" dirty="0" smtClean="0"/>
              <a:t>Advanced Search using field constraints</a:t>
            </a:r>
          </a:p>
          <a:p>
            <a:pPr lvl="1"/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“</a:t>
            </a:r>
            <a:r>
              <a:rPr lang="en-US" dirty="0" err="1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def:computer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”</a:t>
            </a:r>
          </a:p>
          <a:p>
            <a:pPr lvl="2"/>
            <a:r>
              <a:rPr lang="en-US" dirty="0" smtClean="0"/>
              <a:t>Definition contains computer</a:t>
            </a:r>
          </a:p>
          <a:p>
            <a:pPr lvl="1"/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“</a:t>
            </a:r>
            <a:r>
              <a:rPr lang="en-US" dirty="0" err="1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desc:computer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”</a:t>
            </a:r>
          </a:p>
          <a:p>
            <a:pPr lvl="2"/>
            <a:r>
              <a:rPr lang="en-US" dirty="0" smtClean="0"/>
              <a:t>Description contains “computer”</a:t>
            </a:r>
          </a:p>
          <a:p>
            <a:pPr lvl="1"/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“</a:t>
            </a:r>
            <a:r>
              <a:rPr lang="en-US" dirty="0" err="1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def:computer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 </a:t>
            </a:r>
            <a:r>
              <a:rPr lang="en-US" dirty="0" err="1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hasDateLastmodified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:[2007-01-01 TO 2007-07-10]”</a:t>
            </a:r>
          </a:p>
          <a:p>
            <a:pPr lvl="2"/>
            <a:r>
              <a:rPr lang="en-US" dirty="0" smtClean="0"/>
              <a:t>Description contains computer, and is modified  during 2007-01-01 to 2007-07-10. 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Ontology/document </a:t>
            </a:r>
          </a:p>
          <a:p>
            <a:pPr lvl="1"/>
            <a:r>
              <a:rPr lang="en-US" dirty="0" smtClean="0"/>
              <a:t>Term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185934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</p:txBody>
      </p:sp>
      <p:pic>
        <p:nvPicPr>
          <p:cNvPr id="6" name="Picture 2" descr="C:\Users\hongsli\AppData\Local\Microsoft\Windows\Temporary Internet Files\Content.Outlook\P5HR4309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1524000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4155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701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39250" cy="73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581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39251" cy="73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873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Use normal search engine technology to crawl and index the semantic documents. </a:t>
            </a:r>
          </a:p>
          <a:p>
            <a:pPr lvl="1"/>
            <a:r>
              <a:rPr lang="en-US" dirty="0" smtClean="0"/>
              <a:t>Google-type page ranking </a:t>
            </a:r>
          </a:p>
          <a:p>
            <a:pPr lvl="1"/>
            <a:r>
              <a:rPr lang="en-US" dirty="0" smtClean="0"/>
              <a:t>Mining the documents for inter-relationships that are the basis for the semantic web.</a:t>
            </a:r>
          </a:p>
          <a:p>
            <a:r>
              <a:rPr lang="en-US" dirty="0" smtClean="0"/>
              <a:t>Rank results on the importance of a Semantic Web document. </a:t>
            </a:r>
          </a:p>
          <a:p>
            <a:r>
              <a:rPr lang="en-US" dirty="0" smtClean="0"/>
              <a:t>Documents on the semantic web.</a:t>
            </a:r>
          </a:p>
          <a:p>
            <a:pPr lvl="1"/>
            <a:r>
              <a:rPr lang="en-US" dirty="0" smtClean="0"/>
              <a:t>notations such as RDF Schema (RDFS), the Web Ontology Language (OWL)</a:t>
            </a:r>
          </a:p>
          <a:p>
            <a:pPr lvl="1"/>
            <a:r>
              <a:rPr lang="en-US" dirty="0" smtClean="0"/>
              <a:t>document represented as an Resource Description Framework (RDF) graph:</a:t>
            </a:r>
          </a:p>
          <a:p>
            <a:pPr lvl="2"/>
            <a:r>
              <a:rPr lang="en-US" dirty="0" smtClean="0"/>
              <a:t>a variety of data interchange formats (e.g. RDF/XML, Turtle, N-Triples)</a:t>
            </a:r>
          </a:p>
          <a:p>
            <a:r>
              <a:rPr lang="en-US" dirty="0" smtClean="0"/>
              <a:t>Current scale </a:t>
            </a:r>
          </a:p>
          <a:p>
            <a:pPr lvl="1"/>
            <a:r>
              <a:rPr lang="en-US" dirty="0" smtClean="0"/>
              <a:t>10,000 </a:t>
            </a:r>
            <a:r>
              <a:rPr lang="en-US" dirty="0" err="1" smtClean="0"/>
              <a:t>ontologies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1.3 million RDF documents</a:t>
            </a:r>
          </a:p>
          <a:p>
            <a:pPr lvl="1"/>
            <a:r>
              <a:rPr lang="en-US" dirty="0" smtClean="0"/>
              <a:t>1 billion triples parsed from RDF documents</a:t>
            </a:r>
          </a:p>
        </p:txBody>
      </p:sp>
      <p:pic>
        <p:nvPicPr>
          <p:cNvPr id="5" name="Picture 2" descr="C:\Users\hongsli\AppData\Local\Microsoft\Windows\Temporary Internet Files\Content.Outlook\P5HR4309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1524000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388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 and Weakness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Strengths </a:t>
            </a:r>
          </a:p>
          <a:p>
            <a:pPr lvl="1"/>
            <a:r>
              <a:rPr lang="en-US" dirty="0" smtClean="0"/>
              <a:t>focus on semantic web document</a:t>
            </a:r>
          </a:p>
          <a:p>
            <a:pPr lvl="1"/>
            <a:r>
              <a:rPr lang="en-US" dirty="0" smtClean="0"/>
              <a:t>Index tags in ontology documents</a:t>
            </a:r>
          </a:p>
          <a:p>
            <a:r>
              <a:rPr lang="en-US" dirty="0" smtClean="0"/>
              <a:t>Weaknesses</a:t>
            </a:r>
          </a:p>
          <a:p>
            <a:pPr lvl="1"/>
            <a:r>
              <a:rPr lang="en-US" dirty="0" smtClean="0"/>
              <a:t>Limited  number of documents</a:t>
            </a:r>
          </a:p>
          <a:p>
            <a:endParaRPr lang="en-US" dirty="0"/>
          </a:p>
        </p:txBody>
      </p:sp>
      <p:pic>
        <p:nvPicPr>
          <p:cNvPr id="4" name="Picture 2" descr="C:\Users\hongsli\AppData\Local\Microsoft\Windows\Temporary Internet Files\Content.Outlook\P5HR4309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1524000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3037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2971800"/>
            <a:ext cx="3223924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69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digitaldrums.files.wordpress.com/2009/05/cwmk6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295400"/>
            <a:ext cx="4012172" cy="3667125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1" y="2923932"/>
            <a:ext cx="3276600" cy="71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539133"/>
            <a:ext cx="2895600" cy="87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www.hakia.com/../../Content/images/hakia_logo_large.gif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572000"/>
            <a:ext cx="2133600" cy="957518"/>
          </a:xfrm>
          <a:prstGeom prst="rect">
            <a:avLst/>
          </a:prstGeom>
          <a:noFill/>
        </p:spPr>
      </p:pic>
      <p:pic>
        <p:nvPicPr>
          <p:cNvPr id="8" name="Picture 2" descr="SenseBot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0" y="3733800"/>
            <a:ext cx="3028696" cy="838200"/>
          </a:xfrm>
          <a:prstGeom prst="rect">
            <a:avLst/>
          </a:prstGeom>
          <a:noFill/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638800"/>
            <a:ext cx="4405745" cy="1219200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3886200" cy="1376726"/>
          </a:xfrm>
          <a:prstGeom prst="rect">
            <a:avLst/>
          </a:prstGeom>
        </p:spPr>
      </p:pic>
      <p:pic>
        <p:nvPicPr>
          <p:cNvPr id="13" name="Content Placeholder 3" descr="Powerset-logo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8000" y="1143000"/>
            <a:ext cx="1762200" cy="1944671"/>
          </a:xfrm>
          <a:prstGeom prst="rect">
            <a:avLst/>
          </a:prstGeom>
        </p:spPr>
      </p:pic>
      <p:pic>
        <p:nvPicPr>
          <p:cNvPr id="14" name="Picture 2" descr="C:\Users\hongsli\AppData\Local\Microsoft\Windows\Temporary Internet Files\Content.Outlook\P5HR4309\logo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43600" y="3048000"/>
            <a:ext cx="2533647" cy="914400"/>
          </a:xfrm>
          <a:prstGeom prst="rect">
            <a:avLst/>
          </a:prstGeom>
          <a:noFill/>
        </p:spPr>
      </p:pic>
      <p:pic>
        <p:nvPicPr>
          <p:cNvPr id="15" name="Picture 2" descr="http://lonewolflibrarian.files.wordpress.com/2009/06/duckduckgo_logo1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15000" y="5638800"/>
            <a:ext cx="2819400" cy="643413"/>
          </a:xfrm>
          <a:prstGeom prst="rect">
            <a:avLst/>
          </a:prstGeom>
          <a:noFill/>
        </p:spPr>
      </p:pic>
      <p:pic>
        <p:nvPicPr>
          <p:cNvPr id="16" name="Picture 2" descr="181x10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600" y="3810000"/>
            <a:ext cx="1304194" cy="749372"/>
          </a:xfrm>
          <a:prstGeom prst="rect">
            <a:avLst/>
          </a:prstGeom>
          <a:noFill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77000" y="4191000"/>
            <a:ext cx="2209800" cy="5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3" descr="28400v1-max-450x450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43400" y="1219200"/>
            <a:ext cx="2514600" cy="774696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Who:</a:t>
            </a:r>
          </a:p>
          <a:p>
            <a:pPr lvl="1"/>
            <a:r>
              <a:rPr lang="en-US" dirty="0" smtClean="0"/>
              <a:t> Luke Metcalfe and </a:t>
            </a:r>
            <a:r>
              <a:rPr lang="en-US" dirty="0" smtClean="0">
                <a:hlinkClick r:id="rId3"/>
              </a:rPr>
              <a:t>Rapid Intelligence </a:t>
            </a:r>
            <a:endParaRPr lang="en-US" dirty="0" smtClean="0"/>
          </a:p>
          <a:p>
            <a:r>
              <a:rPr lang="en-US" dirty="0" smtClean="0"/>
              <a:t>Where:</a:t>
            </a:r>
          </a:p>
          <a:p>
            <a:pPr lvl="1"/>
            <a:r>
              <a:rPr lang="en-US" dirty="0" smtClean="0"/>
              <a:t>Sydney, Australia</a:t>
            </a:r>
          </a:p>
          <a:p>
            <a:r>
              <a:rPr lang="en-US" dirty="0" smtClean="0"/>
              <a:t>When: </a:t>
            </a:r>
          </a:p>
          <a:p>
            <a:pPr lvl="1"/>
            <a:r>
              <a:rPr lang="en-US" dirty="0" smtClean="0"/>
              <a:t>April, 2005</a:t>
            </a:r>
          </a:p>
          <a:p>
            <a:r>
              <a:rPr lang="en-US" dirty="0" smtClean="0"/>
              <a:t>Meaning: </a:t>
            </a:r>
          </a:p>
          <a:p>
            <a:pPr lvl="1"/>
            <a:r>
              <a:rPr lang="en-US" dirty="0" smtClean="0"/>
              <a:t>A fact bite is a very short piece of information. So </a:t>
            </a:r>
            <a:r>
              <a:rPr lang="en-US" dirty="0" err="1" smtClean="0"/>
              <a:t>factbites</a:t>
            </a:r>
            <a:r>
              <a:rPr lang="en-US" dirty="0" smtClean="0"/>
              <a:t> means a collection of pieces of information.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28600"/>
            <a:ext cx="144895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074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results are organized by sentences.</a:t>
            </a:r>
          </a:p>
          <a:p>
            <a:r>
              <a:rPr lang="en-US" dirty="0" smtClean="0"/>
              <a:t>Related words shown in the results are highlighted and linked to corresponding topics in </a:t>
            </a:r>
            <a:r>
              <a:rPr lang="en-US" dirty="0" err="1" smtClean="0"/>
              <a:t>factbites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Show diverse search results. 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44895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5243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Good queries</a:t>
            </a:r>
          </a:p>
          <a:p>
            <a:pPr lvl="1"/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Company</a:t>
            </a:r>
          </a:p>
          <a:p>
            <a:pPr lvl="2"/>
            <a:r>
              <a:rPr lang="en-US" dirty="0" smtClean="0"/>
              <a:t> (will show the pages for different meaning of “company”, for example, the pages  where “company” as a business unit, military unit, the name of a book, the </a:t>
            </a:r>
            <a:r>
              <a:rPr lang="en-US" sz="2300" dirty="0" smtClean="0"/>
              <a:t>name of a musical comedy or the name of a movie). </a:t>
            </a:r>
          </a:p>
          <a:p>
            <a:pPr lvl="1"/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Corporation</a:t>
            </a:r>
          </a:p>
          <a:p>
            <a:pPr lvl="2"/>
            <a:r>
              <a:rPr lang="en-US" dirty="0" smtClean="0"/>
              <a:t> (will mark the related words in the snippets , such as “board of directors” , “stock” and “shareholders”, and link them to corresponding topics in </a:t>
            </a:r>
            <a:r>
              <a:rPr lang="en-US" dirty="0" err="1" smtClean="0"/>
              <a:t>Factbites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Bad queries</a:t>
            </a:r>
          </a:p>
          <a:p>
            <a:pPr lvl="1"/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MS</a:t>
            </a:r>
          </a:p>
          <a:p>
            <a:pPr lvl="2"/>
            <a:r>
              <a:rPr lang="en-US" dirty="0" smtClean="0"/>
              <a:t> (will show the result for “M”, caused by limited number of supported topics)</a:t>
            </a:r>
          </a:p>
          <a:p>
            <a:pPr lvl="1"/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gate</a:t>
            </a:r>
          </a:p>
          <a:p>
            <a:pPr lvl="2"/>
            <a:r>
              <a:rPr lang="en-US" dirty="0" smtClean="0"/>
              <a:t> (return only 3 pages, caused by limited indexed documents)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44895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36322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6765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473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100" dirty="0" smtClean="0"/>
              <a:t>Break documents to sentences.</a:t>
            </a:r>
          </a:p>
          <a:p>
            <a:r>
              <a:rPr lang="en-US" sz="4100" dirty="0" smtClean="0"/>
              <a:t>An ontology on topics. It contains a synonym set and related word set for each topic.</a:t>
            </a:r>
          </a:p>
          <a:p>
            <a:r>
              <a:rPr lang="en-US" sz="4100" dirty="0" smtClean="0"/>
              <a:t>Results ranking is optimized for diverse topic coverage. </a:t>
            </a:r>
          </a:p>
          <a:p>
            <a:r>
              <a:rPr lang="en-US" sz="4100" dirty="0" smtClean="0"/>
              <a:t>Document coverage </a:t>
            </a:r>
          </a:p>
          <a:p>
            <a:pPr lvl="1"/>
            <a:r>
              <a:rPr lang="en-US" sz="4100" dirty="0" smtClean="0"/>
              <a:t>Web document </a:t>
            </a:r>
          </a:p>
          <a:p>
            <a:pPr lvl="1"/>
            <a:r>
              <a:rPr lang="en-US" sz="4100" dirty="0" smtClean="0"/>
              <a:t>Current scale:  800,000 topics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44895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839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 and Weakness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Strengths</a:t>
            </a:r>
          </a:p>
          <a:p>
            <a:pPr lvl="1"/>
            <a:r>
              <a:rPr lang="en-US" dirty="0" smtClean="0"/>
              <a:t>Return complete sentences as the snippets of results to the users.</a:t>
            </a:r>
          </a:p>
          <a:p>
            <a:pPr lvl="1"/>
            <a:r>
              <a:rPr lang="en-US" dirty="0" smtClean="0"/>
              <a:t>Select meaningful results.</a:t>
            </a:r>
          </a:p>
          <a:p>
            <a:pPr lvl="1"/>
            <a:r>
              <a:rPr lang="en-US" dirty="0" smtClean="0"/>
              <a:t>Mark the related words in the snippets of the results.</a:t>
            </a:r>
          </a:p>
          <a:p>
            <a:r>
              <a:rPr lang="en-US" dirty="0" smtClean="0"/>
              <a:t>Weaknesses </a:t>
            </a:r>
          </a:p>
          <a:p>
            <a:pPr lvl="1"/>
            <a:r>
              <a:rPr lang="en-US" dirty="0" smtClean="0"/>
              <a:t>Limited number of supported topics or keywords (only 800k). </a:t>
            </a:r>
          </a:p>
          <a:p>
            <a:pPr lvl="1"/>
            <a:r>
              <a:rPr lang="en-US" dirty="0" smtClean="0"/>
              <a:t>Complicated queries are not well supported. For example,  the queries contains multiple topics. 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44895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6510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digitaldrums.files.wordpress.com/2009/05/cwmk6z.jpg"/>
          <p:cNvPicPr>
            <a:picLocks noChangeAspect="1" noChangeArrowheads="1"/>
          </p:cNvPicPr>
          <p:nvPr/>
        </p:nvPicPr>
        <p:blipFill>
          <a:blip r:embed="rId2" cstate="print"/>
          <a:srcRect l="1600" t="29759" r="800" b="26477"/>
          <a:stretch>
            <a:fillRect/>
          </a:stretch>
        </p:blipFill>
        <p:spPr bwMode="auto">
          <a:xfrm>
            <a:off x="2286000" y="2743200"/>
            <a:ext cx="46482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195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Who:</a:t>
            </a:r>
          </a:p>
          <a:p>
            <a:pPr lvl="1"/>
            <a:r>
              <a:rPr lang="en-US" dirty="0" smtClean="0"/>
              <a:t>Stephen Wolfram, who created </a:t>
            </a:r>
            <a:r>
              <a:rPr lang="en-US" i="1" dirty="0" err="1" smtClean="0"/>
              <a:t>Mathematica</a:t>
            </a:r>
            <a:r>
              <a:rPr lang="en-US" i="1" dirty="0" smtClean="0"/>
              <a:t> </a:t>
            </a:r>
            <a:r>
              <a:rPr lang="en-US" dirty="0" smtClean="0"/>
              <a:t>and</a:t>
            </a:r>
            <a:r>
              <a:rPr lang="en-US" i="1" dirty="0" smtClean="0"/>
              <a:t> Wolfram Research</a:t>
            </a:r>
          </a:p>
          <a:p>
            <a:r>
              <a:rPr lang="en-US" dirty="0" smtClean="0"/>
              <a:t>Where:</a:t>
            </a:r>
          </a:p>
          <a:p>
            <a:pPr lvl="1"/>
            <a:r>
              <a:rPr lang="en-US" dirty="0" smtClean="0"/>
              <a:t>Champaign, IL, with other locations in UK, Japan, MA and France</a:t>
            </a:r>
          </a:p>
          <a:p>
            <a:r>
              <a:rPr lang="en-US" dirty="0" smtClean="0"/>
              <a:t>When:</a:t>
            </a:r>
          </a:p>
          <a:p>
            <a:pPr lvl="1"/>
            <a:r>
              <a:rPr lang="en-US" dirty="0" smtClean="0"/>
              <a:t>May 2009</a:t>
            </a:r>
          </a:p>
          <a:p>
            <a:r>
              <a:rPr lang="en-US" dirty="0" smtClean="0"/>
              <a:t>Named after the founder</a:t>
            </a:r>
          </a:p>
        </p:txBody>
      </p:sp>
      <p:pic>
        <p:nvPicPr>
          <p:cNvPr id="4" name="Picture 4" descr="http://digitaldrums.files.wordpress.com/2009/05/cwmk6z.jpg"/>
          <p:cNvPicPr>
            <a:picLocks noChangeAspect="1" noChangeArrowheads="1"/>
          </p:cNvPicPr>
          <p:nvPr/>
        </p:nvPicPr>
        <p:blipFill>
          <a:blip r:embed="rId2" cstate="print"/>
          <a:srcRect l="1600" t="29759" r="800" b="26477"/>
          <a:stretch>
            <a:fillRect/>
          </a:stretch>
        </p:blipFill>
        <p:spPr bwMode="auto">
          <a:xfrm>
            <a:off x="304800" y="304800"/>
            <a:ext cx="1676400" cy="687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306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 language queries</a:t>
            </a:r>
          </a:p>
          <a:p>
            <a:r>
              <a:rPr lang="en-US" dirty="0" smtClean="0"/>
              <a:t>Complex mathematical computations</a:t>
            </a:r>
          </a:p>
          <a:p>
            <a:r>
              <a:rPr lang="en-US" dirty="0" smtClean="0"/>
              <a:t>Focused on scientific facts and numbers</a:t>
            </a:r>
          </a:p>
          <a:p>
            <a:r>
              <a:rPr lang="en-US" dirty="0" smtClean="0"/>
              <a:t>Present answer in tables, graphs and various other forms</a:t>
            </a:r>
          </a:p>
          <a:p>
            <a:r>
              <a:rPr lang="en-US" dirty="0" smtClean="0"/>
              <a:t>Provided an API</a:t>
            </a:r>
          </a:p>
          <a:p>
            <a:endParaRPr lang="en-US" dirty="0"/>
          </a:p>
        </p:txBody>
      </p:sp>
      <p:pic>
        <p:nvPicPr>
          <p:cNvPr id="4" name="Picture 4" descr="http://digitaldrums.files.wordpress.com/2009/05/cwmk6z.jpg"/>
          <p:cNvPicPr>
            <a:picLocks noChangeAspect="1" noChangeArrowheads="1"/>
          </p:cNvPicPr>
          <p:nvPr/>
        </p:nvPicPr>
        <p:blipFill>
          <a:blip r:embed="rId2" cstate="print"/>
          <a:srcRect l="1600" t="29759" r="800" b="26477"/>
          <a:stretch>
            <a:fillRect/>
          </a:stretch>
        </p:blipFill>
        <p:spPr bwMode="auto">
          <a:xfrm>
            <a:off x="304800" y="304800"/>
            <a:ext cx="1676400" cy="687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46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owerset-log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29000" y="1600200"/>
            <a:ext cx="2590800" cy="2859071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Math expressions: </a:t>
            </a:r>
            <a:r>
              <a:rPr lang="en-US" i="1" dirty="0" err="1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lim</a:t>
            </a:r>
            <a:r>
              <a:rPr lang="en-US" i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(x-&gt;0) x/sin x</a:t>
            </a:r>
          </a:p>
          <a:p>
            <a:r>
              <a:rPr lang="en-US" dirty="0" smtClean="0"/>
              <a:t>General Computations: </a:t>
            </a:r>
            <a:r>
              <a:rPr lang="en-US" i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mortgage 6%, 25 year, $140000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 </a:t>
            </a:r>
          </a:p>
          <a:p>
            <a:r>
              <a:rPr lang="en-US" dirty="0" smtClean="0"/>
              <a:t>Scientific knowledge: </a:t>
            </a:r>
            <a:r>
              <a:rPr lang="en-US" i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boiling point of water at 6 </a:t>
            </a:r>
            <a:r>
              <a:rPr lang="en-US" i="1" dirty="0" err="1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atm</a:t>
            </a:r>
            <a:endParaRPr lang="en-US" i="1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</a:endParaRPr>
          </a:p>
          <a:p>
            <a:r>
              <a:rPr lang="en-US" dirty="0" smtClean="0"/>
              <a:t>Attribute values of well known entity: </a:t>
            </a:r>
            <a:r>
              <a:rPr lang="en-US" i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per capita income of Zambia</a:t>
            </a:r>
          </a:p>
          <a:p>
            <a:r>
              <a:rPr lang="en-US" dirty="0" smtClean="0"/>
              <a:t>Natural language fact-based questions:  </a:t>
            </a:r>
            <a:r>
              <a:rPr lang="en-US" i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how old is Obama?</a:t>
            </a:r>
          </a:p>
          <a:p>
            <a:r>
              <a:rPr lang="en-US" dirty="0" smtClean="0"/>
              <a:t>But it can’t do: </a:t>
            </a:r>
            <a:r>
              <a:rPr lang="en-US" i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how old was Obama when he was elected president?</a:t>
            </a:r>
          </a:p>
        </p:txBody>
      </p:sp>
      <p:pic>
        <p:nvPicPr>
          <p:cNvPr id="4" name="Picture 4" descr="http://digitaldrums.files.wordpress.com/2009/05/cwmk6z.jpg"/>
          <p:cNvPicPr>
            <a:picLocks noChangeAspect="1" noChangeArrowheads="1"/>
          </p:cNvPicPr>
          <p:nvPr/>
        </p:nvPicPr>
        <p:blipFill>
          <a:blip r:embed="rId2" cstate="print"/>
          <a:srcRect l="1600" t="29759" r="800" b="26477"/>
          <a:stretch>
            <a:fillRect/>
          </a:stretch>
        </p:blipFill>
        <p:spPr bwMode="auto">
          <a:xfrm>
            <a:off x="304800" y="304800"/>
            <a:ext cx="1676400" cy="687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37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digitaldrums.files.wordpress.com/2009/05/cwmk6z.jpg"/>
          <p:cNvPicPr>
            <a:picLocks noChangeAspect="1" noChangeArrowheads="1"/>
          </p:cNvPicPr>
          <p:nvPr/>
        </p:nvPicPr>
        <p:blipFill>
          <a:blip r:embed="rId3" cstate="print"/>
          <a:srcRect l="1600" t="29759" r="800" b="26477"/>
          <a:stretch>
            <a:fillRect/>
          </a:stretch>
        </p:blipFill>
        <p:spPr bwMode="auto">
          <a:xfrm>
            <a:off x="0" y="152400"/>
            <a:ext cx="1676400" cy="687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4539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NLP techniques to parse and retrieve tokens</a:t>
            </a:r>
          </a:p>
          <a:p>
            <a:r>
              <a:rPr lang="en-US" dirty="0" err="1" smtClean="0"/>
              <a:t>Mathematica</a:t>
            </a:r>
            <a:r>
              <a:rPr lang="en-US" dirty="0" smtClean="0"/>
              <a:t> contains important scientific facts and formulas</a:t>
            </a:r>
          </a:p>
          <a:p>
            <a:r>
              <a:rPr lang="en-US" dirty="0" err="1" smtClean="0"/>
              <a:t>Mathematica</a:t>
            </a:r>
            <a:r>
              <a:rPr lang="en-US" dirty="0" smtClean="0"/>
              <a:t> and 10,000+ CPUs do the computation</a:t>
            </a:r>
          </a:p>
          <a:p>
            <a:r>
              <a:rPr lang="en-US" dirty="0" smtClean="0"/>
              <a:t>Data sources:</a:t>
            </a:r>
          </a:p>
          <a:p>
            <a:pPr lvl="1"/>
            <a:r>
              <a:rPr lang="en-US" dirty="0" err="1" smtClean="0"/>
              <a:t>Mathematica</a:t>
            </a:r>
            <a:r>
              <a:rPr lang="en-US" dirty="0" smtClean="0"/>
              <a:t> Proprietary Human </a:t>
            </a:r>
            <a:r>
              <a:rPr lang="en-US" dirty="0" err="1" smtClean="0"/>
              <a:t>Curated</a:t>
            </a:r>
            <a:r>
              <a:rPr lang="en-US" dirty="0" smtClean="0"/>
              <a:t> Data</a:t>
            </a:r>
          </a:p>
          <a:p>
            <a:pPr lvl="1"/>
            <a:r>
              <a:rPr lang="en-US" dirty="0" smtClean="0"/>
              <a:t>No web data or commercial product data for now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4" descr="http://digitaldrums.files.wordpress.com/2009/05/cwmk6z.jpg"/>
          <p:cNvPicPr>
            <a:picLocks noChangeAspect="1" noChangeArrowheads="1"/>
          </p:cNvPicPr>
          <p:nvPr/>
        </p:nvPicPr>
        <p:blipFill>
          <a:blip r:embed="rId2" cstate="print"/>
          <a:srcRect l="1600" t="29759" r="800" b="26477"/>
          <a:stretch>
            <a:fillRect/>
          </a:stretch>
        </p:blipFill>
        <p:spPr bwMode="auto">
          <a:xfrm>
            <a:off x="304800" y="304800"/>
            <a:ext cx="1676400" cy="687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33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001000" cy="1143000"/>
          </a:xfrm>
        </p:spPr>
        <p:txBody>
          <a:bodyPr/>
          <a:lstStyle/>
          <a:p>
            <a:r>
              <a:rPr lang="en-US" dirty="0" smtClean="0"/>
              <a:t>Strength and Weakness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scientific queries</a:t>
            </a:r>
          </a:p>
          <a:p>
            <a:pPr lvl="1"/>
            <a:r>
              <a:rPr lang="en-US" dirty="0" smtClean="0"/>
              <a:t>complex computation</a:t>
            </a:r>
          </a:p>
          <a:p>
            <a:pPr lvl="1"/>
            <a:r>
              <a:rPr lang="en-US" dirty="0" err="1" smtClean="0"/>
              <a:t>mathetical</a:t>
            </a:r>
            <a:r>
              <a:rPr lang="en-US" dirty="0" smtClean="0"/>
              <a:t> inference</a:t>
            </a:r>
          </a:p>
          <a:p>
            <a:r>
              <a:rPr lang="en-US" dirty="0" smtClean="0"/>
              <a:t>Weakness</a:t>
            </a:r>
          </a:p>
          <a:p>
            <a:pPr lvl="1"/>
            <a:r>
              <a:rPr lang="en-US" dirty="0" smtClean="0"/>
              <a:t>not a general purpose search engine</a:t>
            </a:r>
          </a:p>
          <a:p>
            <a:pPr lvl="1"/>
            <a:r>
              <a:rPr lang="en-US" dirty="0" smtClean="0"/>
              <a:t>domain specific (e.g. no product data)</a:t>
            </a:r>
            <a:endParaRPr lang="en-US" dirty="0"/>
          </a:p>
        </p:txBody>
      </p:sp>
      <p:pic>
        <p:nvPicPr>
          <p:cNvPr id="4" name="Picture 4" descr="http://digitaldrums.files.wordpress.com/2009/05/cwmk6z.jpg"/>
          <p:cNvPicPr>
            <a:picLocks noChangeAspect="1" noChangeArrowheads="1"/>
          </p:cNvPicPr>
          <p:nvPr/>
        </p:nvPicPr>
        <p:blipFill>
          <a:blip r:embed="rId2" cstate="print"/>
          <a:srcRect l="1600" t="29759" r="800" b="26477"/>
          <a:stretch>
            <a:fillRect/>
          </a:stretch>
        </p:blipFill>
        <p:spPr bwMode="auto">
          <a:xfrm>
            <a:off x="304800" y="304800"/>
            <a:ext cx="1676400" cy="687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069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81x1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2438400"/>
            <a:ext cx="2895600" cy="16637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836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Who:</a:t>
            </a:r>
          </a:p>
          <a:p>
            <a:pPr lvl="1"/>
            <a:r>
              <a:rPr lang="en-US" dirty="0" smtClean="0"/>
              <a:t>Paul Allen (main investor)</a:t>
            </a:r>
          </a:p>
          <a:p>
            <a:r>
              <a:rPr lang="en-US" dirty="0" smtClean="0"/>
              <a:t>Where:</a:t>
            </a:r>
          </a:p>
          <a:p>
            <a:pPr lvl="1"/>
            <a:r>
              <a:rPr lang="en-US" dirty="0" smtClean="0"/>
              <a:t>Seattle, WA</a:t>
            </a:r>
          </a:p>
          <a:p>
            <a:r>
              <a:rPr lang="en-US" dirty="0" smtClean="0"/>
              <a:t>When:</a:t>
            </a:r>
          </a:p>
          <a:p>
            <a:pPr lvl="1"/>
            <a:r>
              <a:rPr lang="en-US" dirty="0" smtClean="0"/>
              <a:t>June 2008</a:t>
            </a:r>
          </a:p>
          <a:p>
            <a:pPr lvl="1"/>
            <a:r>
              <a:rPr lang="en-US" dirty="0" smtClean="0"/>
              <a:t>Recently acquired Radar Networks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Pronounced as “</a:t>
            </a:r>
            <a:r>
              <a:rPr lang="en-US" dirty="0" err="1" smtClean="0"/>
              <a:t>ev-ree</a:t>
            </a:r>
            <a:r>
              <a:rPr lang="en-US" dirty="0" smtClean="0"/>
              <a:t>”</a:t>
            </a:r>
          </a:p>
        </p:txBody>
      </p:sp>
      <p:pic>
        <p:nvPicPr>
          <p:cNvPr id="4" name="Picture 2" descr="181x1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928320" cy="53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6979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semantic web recommendation service for publishers</a:t>
            </a:r>
          </a:p>
          <a:p>
            <a:r>
              <a:rPr lang="en-US" dirty="0" smtClean="0"/>
              <a:t>Web interface present news related results</a:t>
            </a:r>
          </a:p>
          <a:p>
            <a:r>
              <a:rPr lang="en-US" dirty="0" smtClean="0"/>
              <a:t>Provides web service APIs/widgets for other businesses (e.g. Washington Post, Times) and Bloggers</a:t>
            </a:r>
          </a:p>
          <a:p>
            <a:r>
              <a:rPr lang="en-US" dirty="0" smtClean="0"/>
              <a:t>Analyze text</a:t>
            </a:r>
          </a:p>
          <a:p>
            <a:r>
              <a:rPr lang="en-US" dirty="0" smtClean="0"/>
              <a:t>Give recommendations</a:t>
            </a:r>
          </a:p>
          <a:p>
            <a:r>
              <a:rPr lang="en-US" dirty="0" smtClean="0"/>
              <a:t>Discover relationships (connections) between entities (from news)</a:t>
            </a:r>
          </a:p>
          <a:p>
            <a:r>
              <a:rPr lang="en-US" dirty="0" smtClean="0"/>
              <a:t>Mine facts (like Wikipedia’s info table and Amazon’s product data)</a:t>
            </a:r>
          </a:p>
          <a:p>
            <a:r>
              <a:rPr lang="en-US" dirty="0" smtClean="0"/>
              <a:t>Popularity data</a:t>
            </a:r>
          </a:p>
        </p:txBody>
      </p:sp>
      <p:pic>
        <p:nvPicPr>
          <p:cNvPr id="4" name="Picture 2" descr="181x1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928320" cy="53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7388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Evri</a:t>
            </a:r>
            <a:r>
              <a:rPr lang="en-US" dirty="0" smtClean="0"/>
              <a:t> APIs</a:t>
            </a:r>
            <a:endParaRPr lang="en-US" dirty="0"/>
          </a:p>
        </p:txBody>
      </p:sp>
      <p:pic>
        <p:nvPicPr>
          <p:cNvPr id="26626" name="Picture 2" descr="Evri API Over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8571351" cy="5105400"/>
          </a:xfrm>
          <a:prstGeom prst="rect">
            <a:avLst/>
          </a:prstGeom>
          <a:noFill/>
        </p:spPr>
      </p:pic>
      <p:pic>
        <p:nvPicPr>
          <p:cNvPr id="4" name="Picture 2" descr="181x1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28600"/>
            <a:ext cx="928320" cy="53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422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15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999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NLP techniques</a:t>
            </a:r>
          </a:p>
          <a:p>
            <a:pPr lvl="2"/>
            <a:r>
              <a:rPr lang="en-US" dirty="0" smtClean="0"/>
              <a:t>Discover entitles in free text</a:t>
            </a:r>
          </a:p>
          <a:p>
            <a:pPr lvl="2"/>
            <a:r>
              <a:rPr lang="en-US" dirty="0" smtClean="0"/>
              <a:t>Construct graph of relationships among entities</a:t>
            </a:r>
          </a:p>
          <a:p>
            <a:pPr lvl="2"/>
            <a:r>
              <a:rPr lang="en-US" dirty="0" smtClean="0"/>
              <a:t>Infer context from these graphs</a:t>
            </a:r>
          </a:p>
          <a:p>
            <a:pPr lvl="2"/>
            <a:r>
              <a:rPr lang="en-US" dirty="0" smtClean="0"/>
              <a:t>Infer sentiment from text</a:t>
            </a:r>
          </a:p>
          <a:p>
            <a:pPr lvl="2"/>
            <a:r>
              <a:rPr lang="en-US" dirty="0" smtClean="0"/>
              <a:t>Categorize text based on some ontology</a:t>
            </a:r>
          </a:p>
          <a:p>
            <a:pPr lvl="1"/>
            <a:r>
              <a:rPr lang="en-US" dirty="0" smtClean="0"/>
              <a:t>Data sources: Wikipedia, Amazon, </a:t>
            </a:r>
            <a:r>
              <a:rPr lang="en-US" dirty="0" err="1" smtClean="0"/>
              <a:t>Crunchbase</a:t>
            </a:r>
            <a:r>
              <a:rPr lang="en-US" dirty="0" smtClean="0"/>
              <a:t>,  Freebase, etc. </a:t>
            </a:r>
          </a:p>
          <a:p>
            <a:pPr lvl="1"/>
            <a:r>
              <a:rPr lang="en-US" dirty="0" smtClean="0"/>
              <a:t>Mainly targets news, sports, products knowledge</a:t>
            </a:r>
            <a:endParaRPr lang="en-US" dirty="0"/>
          </a:p>
        </p:txBody>
      </p:sp>
      <p:pic>
        <p:nvPicPr>
          <p:cNvPr id="4" name="Picture 2" descr="181x1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928320" cy="53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554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Who: </a:t>
            </a:r>
          </a:p>
          <a:p>
            <a:pPr lvl="1"/>
            <a:r>
              <a:rPr lang="en-US" dirty="0" smtClean="0"/>
              <a:t>Barney Pell </a:t>
            </a:r>
            <a:r>
              <a:rPr lang="en-US" dirty="0" smtClean="0"/>
              <a:t>(founder, CTO)</a:t>
            </a:r>
            <a:endParaRPr lang="en-US" dirty="0" smtClean="0"/>
          </a:p>
          <a:p>
            <a:pPr lvl="1"/>
            <a:r>
              <a:rPr lang="en-US" dirty="0" smtClean="0"/>
              <a:t>Lorenzo </a:t>
            </a:r>
            <a:r>
              <a:rPr lang="en-US" dirty="0" err="1" smtClean="0"/>
              <a:t>Thione</a:t>
            </a:r>
            <a:r>
              <a:rPr lang="en-US" dirty="0" smtClean="0"/>
              <a:t> </a:t>
            </a:r>
            <a:r>
              <a:rPr lang="en-US" dirty="0" smtClean="0"/>
              <a:t>(previously with PARC)</a:t>
            </a:r>
          </a:p>
          <a:p>
            <a:pPr lvl="1"/>
            <a:r>
              <a:rPr lang="en-US" dirty="0" smtClean="0"/>
              <a:t>Ronald Kaplan</a:t>
            </a:r>
            <a:r>
              <a:rPr lang="en-US" dirty="0" smtClean="0"/>
              <a:t> (previously with PARC)</a:t>
            </a:r>
            <a:endParaRPr lang="en-US" dirty="0" smtClean="0"/>
          </a:p>
          <a:p>
            <a:r>
              <a:rPr lang="en-US" dirty="0" smtClean="0"/>
              <a:t>Where: </a:t>
            </a:r>
          </a:p>
          <a:p>
            <a:pPr lvl="1"/>
            <a:r>
              <a:rPr lang="en-US" dirty="0" smtClean="0"/>
              <a:t>San Francisco, CA</a:t>
            </a:r>
          </a:p>
          <a:p>
            <a:r>
              <a:rPr lang="en-US" dirty="0" smtClean="0"/>
              <a:t>When: </a:t>
            </a:r>
          </a:p>
          <a:p>
            <a:pPr lvl="1"/>
            <a:r>
              <a:rPr lang="en-US" dirty="0" smtClean="0"/>
              <a:t>May 2008.</a:t>
            </a:r>
          </a:p>
          <a:p>
            <a:pPr lvl="1"/>
            <a:r>
              <a:rPr lang="en-US" dirty="0" smtClean="0"/>
              <a:t>August 1, 2008 acquired by Microsoft</a:t>
            </a:r>
          </a:p>
          <a:p>
            <a:endParaRPr lang="en-US" dirty="0" smtClean="0"/>
          </a:p>
          <a:p>
            <a:r>
              <a:rPr lang="en-US" dirty="0" smtClean="0"/>
              <a:t>Meaning: Mathematically, the </a:t>
            </a:r>
            <a:r>
              <a:rPr lang="en-US" dirty="0" err="1" smtClean="0"/>
              <a:t>powerset</a:t>
            </a:r>
            <a:r>
              <a:rPr lang="en-US" dirty="0" smtClean="0"/>
              <a:t> of a set S, usually written P(S), is the set of all possible subsets of S.</a:t>
            </a:r>
          </a:p>
          <a:p>
            <a:endParaRPr lang="en-US" dirty="0"/>
          </a:p>
        </p:txBody>
      </p:sp>
      <p:pic>
        <p:nvPicPr>
          <p:cNvPr id="5" name="Content Placeholder 3" descr="Powerset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12" y="128788"/>
            <a:ext cx="1002649" cy="1106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 and Weakness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free text analysis</a:t>
            </a:r>
          </a:p>
          <a:p>
            <a:pPr lvl="1"/>
            <a:r>
              <a:rPr lang="en-US" dirty="0" smtClean="0"/>
              <a:t>accurate recommendation </a:t>
            </a:r>
          </a:p>
          <a:p>
            <a:pPr lvl="1"/>
            <a:r>
              <a:rPr lang="en-US" dirty="0" smtClean="0"/>
              <a:t>entity relationships</a:t>
            </a:r>
          </a:p>
          <a:p>
            <a:pPr lvl="1"/>
            <a:r>
              <a:rPr lang="en-US" dirty="0" smtClean="0"/>
              <a:t>popularity of entity </a:t>
            </a:r>
          </a:p>
          <a:p>
            <a:r>
              <a:rPr lang="en-US" dirty="0" smtClean="0"/>
              <a:t>Weakness</a:t>
            </a:r>
          </a:p>
          <a:p>
            <a:pPr lvl="1"/>
            <a:r>
              <a:rPr lang="en-US" dirty="0" smtClean="0"/>
              <a:t>targets only news, sports, products for now </a:t>
            </a:r>
          </a:p>
          <a:p>
            <a:pPr lvl="1"/>
            <a:r>
              <a:rPr lang="en-US" dirty="0" smtClean="0"/>
              <a:t>Not working well for less known entities</a:t>
            </a:r>
            <a:endParaRPr lang="en-US" dirty="0"/>
          </a:p>
        </p:txBody>
      </p:sp>
      <p:pic>
        <p:nvPicPr>
          <p:cNvPr id="4" name="Picture 2" descr="181x1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928320" cy="53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64883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lonewolflibrarian.files.wordpress.com/2009/06/duckduckgo_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667000"/>
            <a:ext cx="6010275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355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Who: </a:t>
            </a:r>
          </a:p>
          <a:p>
            <a:pPr lvl="1"/>
            <a:r>
              <a:rPr lang="en-US" dirty="0" smtClean="0"/>
              <a:t>Gabriel Weinberg (BS, SM, MIT)</a:t>
            </a:r>
          </a:p>
          <a:p>
            <a:r>
              <a:rPr lang="en-US" dirty="0" smtClean="0"/>
              <a:t>Where: </a:t>
            </a:r>
          </a:p>
          <a:p>
            <a:pPr lvl="1"/>
            <a:r>
              <a:rPr lang="en-US" dirty="0" smtClean="0"/>
              <a:t>Valley Forge, Pennsylvania</a:t>
            </a:r>
          </a:p>
          <a:p>
            <a:r>
              <a:rPr lang="en-US" dirty="0" smtClean="0"/>
              <a:t>When: </a:t>
            </a:r>
          </a:p>
          <a:p>
            <a:pPr lvl="1"/>
            <a:r>
              <a:rPr lang="en-US" dirty="0" smtClean="0"/>
              <a:t>Sept 25, 2008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Name derived from the game “Duck </a:t>
            </a:r>
            <a:r>
              <a:rPr lang="en-US" dirty="0" err="1" smtClean="0"/>
              <a:t>Duck</a:t>
            </a:r>
            <a:r>
              <a:rPr lang="en-US" dirty="0" smtClean="0"/>
              <a:t> Goose”</a:t>
            </a:r>
          </a:p>
        </p:txBody>
      </p:sp>
      <p:pic>
        <p:nvPicPr>
          <p:cNvPr id="4" name="Picture 2" descr="http://lonewolflibrarian.files.wordpress.com/2009/06/duckduckgo_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2003425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683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Zero-click info</a:t>
            </a:r>
          </a:p>
          <a:p>
            <a:r>
              <a:rPr lang="en-US" dirty="0" smtClean="0"/>
              <a:t>Disambiguation page</a:t>
            </a:r>
          </a:p>
          <a:p>
            <a:r>
              <a:rPr lang="en-US" dirty="0" smtClean="0"/>
              <a:t>Topic list</a:t>
            </a:r>
          </a:p>
          <a:p>
            <a:r>
              <a:rPr lang="en-US" dirty="0" smtClean="0"/>
              <a:t>Categories</a:t>
            </a:r>
          </a:p>
          <a:p>
            <a:r>
              <a:rPr lang="en-US" dirty="0" smtClean="0"/>
              <a:t>Does calculations and conversions like </a:t>
            </a:r>
            <a:r>
              <a:rPr lang="en-US" dirty="0" err="1" smtClean="0"/>
              <a:t>google</a:t>
            </a:r>
            <a:endParaRPr lang="en-US" dirty="0" smtClean="0"/>
          </a:p>
          <a:p>
            <a:r>
              <a:rPr lang="en-US" dirty="0" smtClean="0"/>
              <a:t>Result page is script based and has keyboard shortcuts</a:t>
            </a:r>
          </a:p>
          <a:p>
            <a:r>
              <a:rPr lang="en-US" dirty="0" smtClean="0"/>
              <a:t>Result page can grow without clicks</a:t>
            </a:r>
            <a:endParaRPr lang="en-US" dirty="0"/>
          </a:p>
        </p:txBody>
      </p:sp>
      <p:pic>
        <p:nvPicPr>
          <p:cNvPr id="4" name="Picture 2" descr="http://lonewolflibrarian.files.wordpress.com/2009/06/duckduckgo_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2003425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17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Concept/entity </a:t>
            </a:r>
            <a:r>
              <a:rPr lang="en-US" dirty="0" smtClean="0"/>
              <a:t>exact match:  </a:t>
            </a:r>
            <a:r>
              <a:rPr lang="en-US" dirty="0" smtClean="0">
                <a:sym typeface="Wingdings" pitchFamily="2" charset="2"/>
              </a:rPr>
              <a:t>“zero click info” as well as keyword search results, e.g. “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sym typeface="Wingdings" pitchFamily="2" charset="2"/>
              </a:rPr>
              <a:t>Duck </a:t>
            </a:r>
            <a:r>
              <a:rPr lang="en-US" dirty="0" err="1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sym typeface="Wingdings" pitchFamily="2" charset="2"/>
              </a:rPr>
              <a:t>Duck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sym typeface="Wingdings" pitchFamily="2" charset="2"/>
              </a:rPr>
              <a:t> Goose</a:t>
            </a:r>
            <a:r>
              <a:rPr lang="en-US" dirty="0" smtClean="0">
                <a:sym typeface="Wingdings" pitchFamily="2" charset="2"/>
              </a:rPr>
              <a:t>”</a:t>
            </a:r>
          </a:p>
          <a:p>
            <a:r>
              <a:rPr lang="en-US" dirty="0" smtClean="0">
                <a:sym typeface="Wingdings" pitchFamily="2" charset="2"/>
              </a:rPr>
              <a:t>Concept/entity with more than one match: a 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sym typeface="Wingdings" pitchFamily="2" charset="2"/>
              </a:rPr>
              <a:t>disambiguate</a:t>
            </a:r>
            <a:r>
              <a:rPr lang="en-US" dirty="0" smtClean="0">
                <a:sym typeface="Wingdings" pitchFamily="2" charset="2"/>
              </a:rPr>
              <a:t> page for people to pick the intended topic</a:t>
            </a:r>
          </a:p>
          <a:p>
            <a:r>
              <a:rPr lang="en-US" dirty="0" smtClean="0">
                <a:sym typeface="Wingdings" pitchFamily="2" charset="2"/>
              </a:rPr>
              <a:t>query contains a known concept/entity: suggest it as a likely topic</a:t>
            </a:r>
          </a:p>
          <a:p>
            <a:r>
              <a:rPr lang="en-US" dirty="0" smtClean="0">
                <a:sym typeface="Wingdings" pitchFamily="2" charset="2"/>
              </a:rPr>
              <a:t>No match: normal keyword search</a:t>
            </a:r>
          </a:p>
          <a:p>
            <a:r>
              <a:rPr lang="en-US" dirty="0" smtClean="0">
                <a:sym typeface="Wingdings" pitchFamily="2" charset="2"/>
              </a:rPr>
              <a:t>No automatic query expansions but corrects misspellings automatically</a:t>
            </a:r>
          </a:p>
          <a:p>
            <a:r>
              <a:rPr lang="en-US" dirty="0" smtClean="0">
                <a:sym typeface="Wingdings" pitchFamily="2" charset="2"/>
              </a:rPr>
              <a:t>“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sym typeface="Wingdings" pitchFamily="2" charset="2"/>
              </a:rPr>
              <a:t>birthday of </a:t>
            </a:r>
            <a:r>
              <a:rPr lang="en-US" dirty="0" err="1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sym typeface="Wingdings" pitchFamily="2" charset="2"/>
              </a:rPr>
              <a:t>barack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sym typeface="Wingdings" pitchFamily="2" charset="2"/>
              </a:rPr>
              <a:t>obama</a:t>
            </a:r>
            <a:r>
              <a:rPr lang="en-US" dirty="0" smtClean="0">
                <a:sym typeface="Wingdings" pitchFamily="2" charset="2"/>
              </a:rPr>
              <a:t>”  gives wrong zero click info </a:t>
            </a:r>
          </a:p>
          <a:p>
            <a:r>
              <a:rPr lang="en-US" dirty="0" smtClean="0">
                <a:sym typeface="Wingdings" pitchFamily="2" charset="2"/>
              </a:rPr>
              <a:t>“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sym typeface="Wingdings" pitchFamily="2" charset="2"/>
              </a:rPr>
              <a:t>Time in </a:t>
            </a:r>
            <a:r>
              <a:rPr lang="en-US" dirty="0" err="1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sym typeface="Wingdings" pitchFamily="2" charset="2"/>
              </a:rPr>
              <a:t>beijing</a:t>
            </a:r>
            <a:r>
              <a:rPr lang="en-US" dirty="0" smtClean="0">
                <a:sym typeface="Wingdings" pitchFamily="2" charset="2"/>
              </a:rPr>
              <a:t>”  </a:t>
            </a:r>
            <a:r>
              <a:rPr lang="en-US" dirty="0" smtClean="0"/>
              <a:t>11:22:57 pm CT | Wednesday, March 24, 2010 </a:t>
            </a:r>
            <a:r>
              <a:rPr lang="en-US" dirty="0" smtClean="0">
                <a:hlinkClick r:id="rId2"/>
              </a:rPr>
              <a:t>More at </a:t>
            </a:r>
            <a:r>
              <a:rPr lang="en-US" dirty="0" err="1" smtClean="0">
                <a:hlinkClick r:id="rId2"/>
              </a:rPr>
              <a:t>WolframAlpha</a:t>
            </a:r>
            <a:r>
              <a:rPr lang="en-US" dirty="0" smtClean="0"/>
              <a:t>  </a:t>
            </a:r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http://lonewolflibrarian.files.wordpress.com/2009/06/duckduckgo_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8600"/>
            <a:ext cx="2003425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425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lonewolflibrarian.files.wordpress.com/2009/06/duckduckgo_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8600"/>
            <a:ext cx="2003425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63617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</a:p>
          <a:p>
            <a:pPr lvl="1"/>
            <a:r>
              <a:rPr lang="en-US" dirty="0" smtClean="0"/>
              <a:t>(Subset) of Wikipedia Ontology  </a:t>
            </a:r>
          </a:p>
          <a:p>
            <a:pPr lvl="1"/>
            <a:r>
              <a:rPr lang="en-US" dirty="0" smtClean="0"/>
              <a:t>Yahoo Search! BOSS</a:t>
            </a:r>
          </a:p>
          <a:p>
            <a:pPr lvl="1"/>
            <a:r>
              <a:rPr lang="en-US" dirty="0" smtClean="0"/>
              <a:t>Real Time results from </a:t>
            </a:r>
            <a:r>
              <a:rPr lang="en-US" dirty="0" err="1" smtClean="0"/>
              <a:t>WolframAlpha</a:t>
            </a:r>
            <a:endParaRPr lang="en-US" dirty="0" smtClean="0"/>
          </a:p>
          <a:p>
            <a:r>
              <a:rPr lang="en-US" dirty="0" smtClean="0"/>
              <a:t>Spell check/correction</a:t>
            </a:r>
          </a:p>
          <a:p>
            <a:r>
              <a:rPr lang="en-US" dirty="0" smtClean="0"/>
              <a:t>No attribute/value info</a:t>
            </a:r>
          </a:p>
          <a:p>
            <a:pPr lvl="1"/>
            <a:endParaRPr lang="en-US" dirty="0"/>
          </a:p>
        </p:txBody>
      </p:sp>
      <p:pic>
        <p:nvPicPr>
          <p:cNvPr id="4" name="Picture 2" descr="http://lonewolflibrarian.files.wordpress.com/2009/06/duckduckgo_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2003425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8678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 and Weakness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disambiguate concepts/entities</a:t>
            </a:r>
          </a:p>
          <a:p>
            <a:pPr lvl="1"/>
            <a:r>
              <a:rPr lang="en-US" dirty="0" smtClean="0"/>
              <a:t>topic lists</a:t>
            </a:r>
          </a:p>
          <a:p>
            <a:pPr lvl="1"/>
            <a:r>
              <a:rPr lang="en-US" dirty="0" smtClean="0"/>
              <a:t>default to normal keyword search if concept/entity match fails</a:t>
            </a:r>
          </a:p>
          <a:p>
            <a:pPr lvl="1"/>
            <a:r>
              <a:rPr lang="en-US" dirty="0" smtClean="0"/>
              <a:t>does spell check and correction </a:t>
            </a:r>
          </a:p>
          <a:p>
            <a:r>
              <a:rPr lang="en-US" dirty="0" smtClean="0"/>
              <a:t>Weakness</a:t>
            </a:r>
          </a:p>
          <a:p>
            <a:pPr lvl="1"/>
            <a:r>
              <a:rPr lang="en-US" dirty="0" smtClean="0"/>
              <a:t>small knowledge base</a:t>
            </a:r>
          </a:p>
          <a:p>
            <a:pPr lvl="1"/>
            <a:r>
              <a:rPr lang="en-US" dirty="0" smtClean="0"/>
              <a:t>can't handle complex queries</a:t>
            </a:r>
          </a:p>
          <a:p>
            <a:pPr lvl="1"/>
            <a:r>
              <a:rPr lang="en-US" dirty="0" smtClean="0"/>
              <a:t>no attribute/value search </a:t>
            </a:r>
            <a:endParaRPr lang="en-US" dirty="0"/>
          </a:p>
        </p:txBody>
      </p:sp>
      <p:pic>
        <p:nvPicPr>
          <p:cNvPr id="4" name="Picture 2" descr="http://lonewolflibrarian.files.wordpress.com/2009/06/duckduckgo_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2003425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851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Approaches to semantic search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800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Traditional search engine: </a:t>
            </a:r>
            <a:r>
              <a:rPr lang="en-US" i="1" dirty="0" smtClean="0"/>
              <a:t>flat</a:t>
            </a:r>
            <a:r>
              <a:rPr lang="en-US" dirty="0" smtClean="0"/>
              <a:t> info</a:t>
            </a:r>
          </a:p>
          <a:p>
            <a:r>
              <a:rPr lang="en-US" dirty="0" smtClean="0"/>
              <a:t>Semantic search engine: </a:t>
            </a:r>
            <a:r>
              <a:rPr lang="en-US" i="1" dirty="0" smtClean="0"/>
              <a:t>contextual</a:t>
            </a:r>
            <a:r>
              <a:rPr lang="en-US" dirty="0" smtClean="0"/>
              <a:t> and </a:t>
            </a:r>
            <a:r>
              <a:rPr lang="en-US" i="1" dirty="0" smtClean="0"/>
              <a:t>structured</a:t>
            </a:r>
            <a:r>
              <a:rPr lang="en-US" dirty="0" smtClean="0"/>
              <a:t> info, </a:t>
            </a:r>
            <a:r>
              <a:rPr lang="en-US" dirty="0" err="1" smtClean="0"/>
              <a:t>a.k.a</a:t>
            </a:r>
            <a:r>
              <a:rPr lang="en-US" dirty="0" smtClean="0"/>
              <a:t> </a:t>
            </a:r>
            <a:r>
              <a:rPr lang="en-US" i="1" dirty="0" smtClean="0"/>
              <a:t>knowledge – </a:t>
            </a:r>
            <a:r>
              <a:rPr lang="en-US" dirty="0" smtClean="0"/>
              <a:t>to complement, not replace</a:t>
            </a:r>
          </a:p>
          <a:p>
            <a:r>
              <a:rPr lang="en-US" dirty="0" smtClean="0"/>
              <a:t>Key to success: 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scale</a:t>
            </a:r>
            <a:r>
              <a:rPr lang="en-US" sz="3600" dirty="0" smtClean="0"/>
              <a:t>,</a:t>
            </a:r>
            <a:r>
              <a:rPr lang="en-US" dirty="0" smtClean="0"/>
              <a:t> </a:t>
            </a:r>
            <a:r>
              <a:rPr lang="en-US" sz="4400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scale</a:t>
            </a:r>
            <a:r>
              <a:rPr lang="en-US" dirty="0" smtClean="0"/>
              <a:t>, </a:t>
            </a:r>
            <a:r>
              <a:rPr lang="en-US" sz="5400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scale!</a:t>
            </a:r>
          </a:p>
          <a:p>
            <a:pPr lvl="1"/>
            <a:r>
              <a:rPr lang="en-US" dirty="0" smtClean="0"/>
              <a:t>Scale up the data sources: whole web + others</a:t>
            </a:r>
          </a:p>
          <a:p>
            <a:pPr lvl="1"/>
            <a:r>
              <a:rPr lang="en-US" dirty="0" smtClean="0"/>
              <a:t>Scale up the complexity of NLP in sources and queries</a:t>
            </a:r>
          </a:p>
          <a:p>
            <a:pPr lvl="1"/>
            <a:r>
              <a:rPr lang="en-US" dirty="0" smtClean="0"/>
              <a:t>Scale up the knowledge storage and real time performance</a:t>
            </a:r>
          </a:p>
        </p:txBody>
      </p:sp>
    </p:spTree>
    <p:extLst>
      <p:ext uri="{BB962C8B-B14F-4D97-AF65-F5344CB8AC3E}">
        <p14:creationId xmlns:p14="http://schemas.microsoft.com/office/powerpoint/2010/main" val="272688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3445</TotalTime>
  <Words>3066</Words>
  <Application>Microsoft Office PowerPoint</Application>
  <PresentationFormat>On-screen Show (4:3)</PresentationFormat>
  <Paragraphs>535</Paragraphs>
  <Slides>99</Slides>
  <Notes>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Semantic Search Engines</vt:lpstr>
      <vt:lpstr>What’s it about?</vt:lpstr>
      <vt:lpstr>How is it different?</vt:lpstr>
      <vt:lpstr>What’s under the hood?</vt:lpstr>
      <vt:lpstr>Do users care?</vt:lpstr>
      <vt:lpstr>The “semanticity” of  semantic search engines</vt:lpstr>
      <vt:lpstr>PowerPoint Presentation</vt:lpstr>
      <vt:lpstr>PowerPoint Presentation</vt:lpstr>
      <vt:lpstr>Facts</vt:lpstr>
      <vt:lpstr>Sample Queries</vt:lpstr>
      <vt:lpstr>Sample Queries</vt:lpstr>
      <vt:lpstr>Technology</vt:lpstr>
      <vt:lpstr>Strength and Weakness</vt:lpstr>
      <vt:lpstr>PowerPoint Presentation</vt:lpstr>
      <vt:lpstr>Facts</vt:lpstr>
      <vt:lpstr>Major Techniques</vt:lpstr>
      <vt:lpstr>QDEXing</vt:lpstr>
      <vt:lpstr>QDEXing Example</vt:lpstr>
      <vt:lpstr>QDEX</vt:lpstr>
      <vt:lpstr>Commercial Ontology</vt:lpstr>
      <vt:lpstr>PowerPoint Presentation</vt:lpstr>
      <vt:lpstr>PowerPoint Presentation</vt:lpstr>
      <vt:lpstr>Hakia’s Data Coverage</vt:lpstr>
      <vt:lpstr>PowerPoint Presentation</vt:lpstr>
      <vt:lpstr>Facts</vt:lpstr>
      <vt:lpstr>Features</vt:lpstr>
      <vt:lpstr>PowerPoint Presentation</vt:lpstr>
      <vt:lpstr>PowerPoint Presentation</vt:lpstr>
      <vt:lpstr>PowerPoint Presentation</vt:lpstr>
      <vt:lpstr>Facts</vt:lpstr>
      <vt:lpstr>Features</vt:lpstr>
      <vt:lpstr>Technology</vt:lpstr>
      <vt:lpstr>Strength and Weakness</vt:lpstr>
      <vt:lpstr>PowerPoint Presentation</vt:lpstr>
      <vt:lpstr>Facts</vt:lpstr>
      <vt:lpstr>Features</vt:lpstr>
      <vt:lpstr>PowerPoint Presentation</vt:lpstr>
      <vt:lpstr>Technology</vt:lpstr>
      <vt:lpstr>Cognition</vt:lpstr>
      <vt:lpstr>PowerPoint Presentation</vt:lpstr>
      <vt:lpstr>Weakness</vt:lpstr>
      <vt:lpstr>PowerPoint Presentation</vt:lpstr>
      <vt:lpstr>Facts</vt:lpstr>
      <vt:lpstr>Features</vt:lpstr>
      <vt:lpstr>Technology</vt:lpstr>
      <vt:lpstr>PowerPoint Presentation</vt:lpstr>
      <vt:lpstr>PowerPoint Presentation</vt:lpstr>
      <vt:lpstr>PowerPoint Presentation</vt:lpstr>
      <vt:lpstr>Facts</vt:lpstr>
      <vt:lpstr>Features</vt:lpstr>
      <vt:lpstr>Advanced Operators</vt:lpstr>
      <vt:lpstr>Image Search</vt:lpstr>
      <vt:lpstr>Enterprise Search</vt:lpstr>
      <vt:lpstr>PowerPoint Presentation</vt:lpstr>
      <vt:lpstr>Facts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Facts</vt:lpstr>
      <vt:lpstr>Sample Queries</vt:lpstr>
      <vt:lpstr>PowerPoint Presentation</vt:lpstr>
      <vt:lpstr>PowerPoint Presentation</vt:lpstr>
      <vt:lpstr>PowerPoint Presentation</vt:lpstr>
      <vt:lpstr>Technology</vt:lpstr>
      <vt:lpstr>Strength and Weakness</vt:lpstr>
      <vt:lpstr>PowerPoint Presentation</vt:lpstr>
      <vt:lpstr>Facts</vt:lpstr>
      <vt:lpstr>Features</vt:lpstr>
      <vt:lpstr>Sample Queries</vt:lpstr>
      <vt:lpstr>PowerPoint Presentation</vt:lpstr>
      <vt:lpstr>PowerPoint Presentation</vt:lpstr>
      <vt:lpstr>Technology</vt:lpstr>
      <vt:lpstr>Strength and Weakness</vt:lpstr>
      <vt:lpstr>PowerPoint Presentation</vt:lpstr>
      <vt:lpstr>Facts</vt:lpstr>
      <vt:lpstr>Main Features</vt:lpstr>
      <vt:lpstr>Sample Queries</vt:lpstr>
      <vt:lpstr>PowerPoint Presentation</vt:lpstr>
      <vt:lpstr>Technology</vt:lpstr>
      <vt:lpstr>Strength and Weakness</vt:lpstr>
      <vt:lpstr>PowerPoint Presentation</vt:lpstr>
      <vt:lpstr>Facts</vt:lpstr>
      <vt:lpstr>Features</vt:lpstr>
      <vt:lpstr>Evri APIs</vt:lpstr>
      <vt:lpstr>PowerPoint Presentation</vt:lpstr>
      <vt:lpstr>Technology</vt:lpstr>
      <vt:lpstr>Strength and Weakness</vt:lpstr>
      <vt:lpstr>PowerPoint Presentation</vt:lpstr>
      <vt:lpstr>Facts</vt:lpstr>
      <vt:lpstr>Features</vt:lpstr>
      <vt:lpstr>Sample Queries</vt:lpstr>
      <vt:lpstr>PowerPoint Presentation</vt:lpstr>
      <vt:lpstr>Technology</vt:lpstr>
      <vt:lpstr>Strength and Weakness</vt:lpstr>
      <vt:lpstr>PowerPoint Presentation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Some Semantic Search Engines</dc:title>
  <dc:creator>Kenny Zhu (MSRA Visiting Researcher)</dc:creator>
  <cp:lastModifiedBy>Haixun Wang</cp:lastModifiedBy>
  <cp:revision>160</cp:revision>
  <dcterms:created xsi:type="dcterms:W3CDTF">2006-08-16T00:00:00Z</dcterms:created>
  <dcterms:modified xsi:type="dcterms:W3CDTF">2010-03-31T03:23:47Z</dcterms:modified>
</cp:coreProperties>
</file>